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8" r:id="rId4"/>
  </p:sldMasterIdLst>
  <p:notesMasterIdLst>
    <p:notesMasterId r:id="rId18"/>
  </p:notesMasterIdLst>
  <p:handoutMasterIdLst>
    <p:handoutMasterId r:id="rId19"/>
  </p:handoutMasterIdLst>
  <p:sldIdLst>
    <p:sldId id="256" r:id="rId5"/>
    <p:sldId id="257" r:id="rId6"/>
    <p:sldId id="269" r:id="rId7"/>
    <p:sldId id="276" r:id="rId8"/>
    <p:sldId id="272" r:id="rId9"/>
    <p:sldId id="277" r:id="rId10"/>
    <p:sldId id="263" r:id="rId11"/>
    <p:sldId id="273" r:id="rId12"/>
    <p:sldId id="274" r:id="rId13"/>
    <p:sldId id="275" r:id="rId14"/>
    <p:sldId id="265" r:id="rId15"/>
    <p:sldId id="278" r:id="rId16"/>
    <p:sldId id="27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501" autoAdjust="0"/>
  </p:normalViewPr>
  <p:slideViewPr>
    <p:cSldViewPr snapToGrid="0">
      <p:cViewPr varScale="1">
        <p:scale>
          <a:sx n="77" d="100"/>
          <a:sy n="77" d="100"/>
        </p:scale>
        <p:origin x="642" y="90"/>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1/30/2024</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1/30/2024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a:t>
            </a:fld>
            <a:endParaRPr lang="en-US" dirty="0"/>
          </a:p>
        </p:txBody>
      </p:sp>
    </p:spTree>
    <p:extLst>
      <p:ext uri="{BB962C8B-B14F-4D97-AF65-F5344CB8AC3E}">
        <p14:creationId xmlns:p14="http://schemas.microsoft.com/office/powerpoint/2010/main" val="309365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1/30/2024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1/30/2024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anchor="ctr"/>
          <a:lstStyle>
            <a:lvl1pPr marL="0" indent="0" algn="ctr">
              <a:buNone/>
              <a:defRPr sz="6000"/>
            </a:lvl1pPr>
          </a:lstStyle>
          <a:p>
            <a:pPr lvl="0"/>
            <a:r>
              <a:rPr lang="en-US" smtClean="0"/>
              <a:t>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smtClean="0"/>
              <a:t>Click to edit Master title style</a:t>
            </a:r>
            <a:endParaRPr lang="en-US" noProof="0"/>
          </a:p>
        </p:txBody>
      </p:sp>
      <p:sp>
        <p:nvSpPr>
          <p:cNvPr id="3" name="Content Placeholder 2"/>
          <p:cNvSpPr>
            <a:spLocks noGrp="1"/>
          </p:cNvSpPr>
          <p:nvPr>
            <p:ph idx="1"/>
          </p:nvPr>
        </p:nvSpPr>
        <p:spPr>
          <a:xfrm>
            <a:off x="1295401"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1/30/2024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1/30/2024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1/30/2024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smtClean="0"/>
              <a:t>Click to edit Master title style</a:t>
            </a:r>
            <a:endParaRPr lang="en-US" noProof="0"/>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1/30/2024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1/30/2024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amckay@ewtn.com"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Morning Show</a:t>
            </a:r>
            <a:br>
              <a:rPr lang="en-US" dirty="0" smtClean="0"/>
            </a:br>
            <a:r>
              <a:rPr lang="en-US" dirty="0" smtClean="0"/>
              <a:t> Prep</a:t>
            </a:r>
            <a:endParaRPr lang="en-US" dirty="0"/>
          </a:p>
        </p:txBody>
      </p:sp>
      <p:sp>
        <p:nvSpPr>
          <p:cNvPr id="3" name="Subtitle 2"/>
          <p:cNvSpPr>
            <a:spLocks noGrp="1"/>
          </p:cNvSpPr>
          <p:nvPr>
            <p:ph type="subTitle" idx="1"/>
          </p:nvPr>
        </p:nvSpPr>
        <p:spPr/>
        <p:txBody>
          <a:bodyPr/>
          <a:lstStyle/>
          <a:p>
            <a:r>
              <a:rPr lang="en-US" b="1" dirty="0" smtClean="0"/>
              <a:t>Maximize </a:t>
            </a:r>
            <a:r>
              <a:rPr lang="en-US" b="1" dirty="0"/>
              <a:t>hosting the local 9 minute segments </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5C27-0F29-4A78-830C-1910A20B71A1}"/>
              </a:ext>
            </a:extLst>
          </p:cNvPr>
          <p:cNvSpPr>
            <a:spLocks noGrp="1"/>
          </p:cNvSpPr>
          <p:nvPr>
            <p:ph type="title"/>
          </p:nvPr>
        </p:nvSpPr>
        <p:spPr>
          <a:xfrm>
            <a:off x="1229141" y="2523968"/>
            <a:ext cx="8776250" cy="1303867"/>
          </a:xfrm>
        </p:spPr>
        <p:txBody>
          <a:bodyPr/>
          <a:lstStyle/>
          <a:p>
            <a:pPr algn="l"/>
            <a:r>
              <a:rPr lang="en-US" b="1" dirty="0"/>
              <a:t>Remember you may be the only Jesus people see or hear all day </a:t>
            </a:r>
            <a:r>
              <a:rPr lang="en-US" b="1" dirty="0" smtClean="0"/>
              <a:t/>
            </a:r>
            <a:br>
              <a:rPr lang="en-US" b="1" dirty="0" smtClean="0"/>
            </a:br>
            <a:r>
              <a:rPr lang="en-US" b="1" dirty="0" smtClean="0"/>
              <a:t/>
            </a:r>
            <a:br>
              <a:rPr lang="en-US" b="1" dirty="0" smtClean="0"/>
            </a:br>
            <a:r>
              <a:rPr lang="en-US" sz="4000" b="1" dirty="0" smtClean="0"/>
              <a:t>Be </a:t>
            </a:r>
            <a:r>
              <a:rPr lang="en-US" sz="4000" b="1" dirty="0"/>
              <a:t>a </a:t>
            </a:r>
            <a:r>
              <a:rPr lang="en-US" sz="4000" b="1" dirty="0" smtClean="0"/>
              <a:t>light</a:t>
            </a:r>
            <a:r>
              <a:rPr lang="en-US" sz="4000" b="1" dirty="0"/>
              <a:t> </a:t>
            </a:r>
            <a:r>
              <a:rPr lang="en-US" sz="4000" b="1" dirty="0" smtClean="0"/>
              <a:t>|Be </a:t>
            </a:r>
            <a:r>
              <a:rPr lang="en-US" sz="4000" b="1" dirty="0"/>
              <a:t>real </a:t>
            </a:r>
            <a:r>
              <a:rPr lang="en-US" sz="4000" b="1" dirty="0" smtClean="0"/>
              <a:t>|Be Welcoming</a:t>
            </a:r>
            <a:endParaRPr lang="en-US" sz="4000" dirty="0"/>
          </a:p>
        </p:txBody>
      </p:sp>
    </p:spTree>
    <p:extLst>
      <p:ext uri="{BB962C8B-B14F-4D97-AF65-F5344CB8AC3E}">
        <p14:creationId xmlns:p14="http://schemas.microsoft.com/office/powerpoint/2010/main" val="355399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0348" y="1831479"/>
            <a:ext cx="9601197" cy="1822514"/>
          </a:xfrm>
        </p:spPr>
        <p:txBody>
          <a:bodyPr/>
          <a:lstStyle/>
          <a:p>
            <a:r>
              <a:rPr lang="en-US" dirty="0" smtClean="0"/>
              <a:t>What did your audience learn from you today?</a:t>
            </a:r>
            <a:endParaRPr lang="en-US" dirty="0"/>
          </a:p>
        </p:txBody>
      </p:sp>
    </p:spTree>
    <p:extLst>
      <p:ext uri="{BB962C8B-B14F-4D97-AF65-F5344CB8AC3E}">
        <p14:creationId xmlns:p14="http://schemas.microsoft.com/office/powerpoint/2010/main" val="166548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smtClean="0"/>
              <a:t>Show Prep Clock</a:t>
            </a:r>
            <a:endParaRPr lang="en-US" dirty="0"/>
          </a:p>
        </p:txBody>
      </p:sp>
      <p:sp>
        <p:nvSpPr>
          <p:cNvPr id="2" name="Text Placeholder 1">
            <a:extLst>
              <a:ext uri="{FF2B5EF4-FFF2-40B4-BE49-F238E27FC236}">
                <a16:creationId xmlns:a16="http://schemas.microsoft.com/office/drawing/2014/main" id="{CAF4E4D9-CE02-4471-B6F3-9FFE6904400C}"/>
              </a:ext>
            </a:extLst>
          </p:cNvPr>
          <p:cNvSpPr>
            <a:spLocks noGrp="1"/>
          </p:cNvSpPr>
          <p:nvPr>
            <p:ph type="body" sz="quarter" idx="13"/>
          </p:nvPr>
        </p:nvSpPr>
        <p:spPr>
          <a:xfrm>
            <a:off x="2272432" y="2518196"/>
            <a:ext cx="8814391" cy="3139547"/>
          </a:xfrm>
        </p:spPr>
        <p:txBody>
          <a:bodyPr/>
          <a:lstStyle/>
          <a:p>
            <a:pPr algn="l"/>
            <a:r>
              <a:rPr lang="en-US" sz="1500" b="1" dirty="0" smtClean="0"/>
              <a:t>Open/Greetings</a:t>
            </a:r>
            <a:r>
              <a:rPr lang="en-US" sz="1500" b="1" dirty="0"/>
              <a:t>				60-90 </a:t>
            </a:r>
            <a:r>
              <a:rPr lang="en-US" sz="1500" b="1" dirty="0" smtClean="0"/>
              <a:t>seconds</a:t>
            </a:r>
            <a:r>
              <a:rPr lang="en-US" sz="1500" b="1" dirty="0"/>
              <a:t> </a:t>
            </a:r>
            <a:endParaRPr lang="en-US" sz="1500" dirty="0"/>
          </a:p>
          <a:p>
            <a:pPr algn="l"/>
            <a:r>
              <a:rPr lang="en-US" sz="1500" b="1" dirty="0"/>
              <a:t>Weather/Traffic				30 seconds</a:t>
            </a:r>
            <a:endParaRPr lang="en-US" sz="1500" dirty="0"/>
          </a:p>
          <a:p>
            <a:pPr algn="l"/>
            <a:r>
              <a:rPr lang="en-US" sz="1500" b="1" dirty="0" smtClean="0"/>
              <a:t>Local </a:t>
            </a:r>
            <a:r>
              <a:rPr lang="en-US" sz="1500" b="1" dirty="0"/>
              <a:t>Trends/Interview 1		3-5 Minutes</a:t>
            </a:r>
            <a:endParaRPr lang="en-US" sz="1500" dirty="0"/>
          </a:p>
          <a:p>
            <a:pPr algn="l"/>
            <a:r>
              <a:rPr lang="en-US" sz="1500" b="1" dirty="0" smtClean="0"/>
              <a:t>Segment </a:t>
            </a:r>
            <a:r>
              <a:rPr lang="en-US" sz="1500" b="1" dirty="0"/>
              <a:t>Reset				</a:t>
            </a:r>
            <a:r>
              <a:rPr lang="en-US" sz="1500" b="1" dirty="0" smtClean="0"/>
              <a:t>30 </a:t>
            </a:r>
            <a:r>
              <a:rPr lang="en-US" sz="1500" b="1" dirty="0"/>
              <a:t>Seconds</a:t>
            </a:r>
            <a:endParaRPr lang="en-US" sz="1500" dirty="0"/>
          </a:p>
          <a:p>
            <a:pPr algn="l"/>
            <a:r>
              <a:rPr lang="en-US" sz="1500" b="1" dirty="0" smtClean="0"/>
              <a:t>Local </a:t>
            </a:r>
            <a:r>
              <a:rPr lang="en-US" sz="1500" b="1" dirty="0"/>
              <a:t>Trends/Interview 2		3-5 Minutes</a:t>
            </a:r>
            <a:endParaRPr lang="en-US" sz="1500" dirty="0"/>
          </a:p>
          <a:p>
            <a:pPr algn="l"/>
            <a:r>
              <a:rPr lang="en-US" sz="1500" b="1" dirty="0" smtClean="0"/>
              <a:t>Wrap </a:t>
            </a:r>
            <a:r>
              <a:rPr lang="en-US" sz="1500" b="1" dirty="0"/>
              <a:t>up						60 Seconds</a:t>
            </a:r>
            <a:endParaRPr lang="en-US" sz="1500" dirty="0"/>
          </a:p>
          <a:p>
            <a:pPr algn="l"/>
            <a:r>
              <a:rPr lang="en-US" sz="1500" b="1" dirty="0" smtClean="0"/>
              <a:t>(</a:t>
            </a:r>
            <a:r>
              <a:rPr lang="en-US" sz="1500" b="1" dirty="0"/>
              <a:t>Times will vary based on the depth of the interviews) </a:t>
            </a:r>
            <a:endParaRPr lang="en-US" sz="1500" dirty="0"/>
          </a:p>
        </p:txBody>
      </p:sp>
      <p:pic>
        <p:nvPicPr>
          <p:cNvPr id="3" name="Picture 2" descr="Wall Clock Clip Art Free Stock Photo - Public Domain Pictures"/>
          <p:cNvPicPr>
            <a:picLocks noChangeAspect="1"/>
          </p:cNvPicPr>
          <p:nvPr/>
        </p:nvPicPr>
        <p:blipFill rotWithShape="1">
          <a:blip r:embed="rId2">
            <a:extLst>
              <a:ext uri="{28A0092B-C50C-407E-A947-70E740481C1C}">
                <a14:useLocalDpi xmlns:a14="http://schemas.microsoft.com/office/drawing/2010/main" val="0"/>
              </a:ext>
            </a:extLst>
          </a:blip>
          <a:srcRect t="-5598" b="-11584"/>
          <a:stretch/>
        </p:blipFill>
        <p:spPr>
          <a:xfrm>
            <a:off x="7468172" y="2371903"/>
            <a:ext cx="3618651" cy="3432132"/>
          </a:xfrm>
          <a:prstGeom prst="rect">
            <a:avLst/>
          </a:prstGeom>
          <a:effectLst>
            <a:outerShdw blurRad="50800" dist="50800" dir="5400000" algn="ctr" rotWithShape="0">
              <a:srgbClr val="F9F9F9">
                <a:alpha val="58000"/>
              </a:srgbClr>
            </a:outerShdw>
            <a:softEdge rad="0"/>
          </a:effectLst>
        </p:spPr>
      </p:pic>
    </p:spTree>
    <p:extLst>
      <p:ext uri="{BB962C8B-B14F-4D97-AF65-F5344CB8AC3E}">
        <p14:creationId xmlns:p14="http://schemas.microsoft.com/office/powerpoint/2010/main" val="239459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108174" y="2727371"/>
            <a:ext cx="7951304" cy="708990"/>
          </a:xfrm>
        </p:spPr>
        <p:txBody>
          <a:bodyPr/>
          <a:lstStyle/>
          <a:p>
            <a:r>
              <a:rPr lang="en-US" dirty="0" smtClean="0"/>
              <a:t>Email: </a:t>
            </a:r>
            <a:r>
              <a:rPr lang="en-US" dirty="0" smtClean="0">
                <a:hlinkClick r:id="rId2"/>
              </a:rPr>
              <a:t>amckay@ewtn.com</a:t>
            </a:r>
            <a:r>
              <a:rPr lang="en-US" sz="2400" dirty="0" smtClean="0"/>
              <a:t/>
            </a:r>
            <a:br>
              <a:rPr lang="en-US" sz="2400" dirty="0" smtClean="0"/>
            </a:b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603" t="17005" r="32218" b="14736"/>
          <a:stretch/>
        </p:blipFill>
        <p:spPr>
          <a:xfrm>
            <a:off x="993913" y="1634065"/>
            <a:ext cx="3538331" cy="360459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41935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a:t>
            </a:r>
            <a:endParaRPr lang="en-US" sz="1400" dirty="0"/>
          </a:p>
        </p:txBody>
      </p:sp>
      <p:sp>
        <p:nvSpPr>
          <p:cNvPr id="3" name="Content Placeholder 2"/>
          <p:cNvSpPr>
            <a:spLocks noGrp="1"/>
          </p:cNvSpPr>
          <p:nvPr>
            <p:ph idx="1"/>
          </p:nvPr>
        </p:nvSpPr>
        <p:spPr>
          <a:xfrm>
            <a:off x="1295402" y="2607036"/>
            <a:ext cx="9601196" cy="1438871"/>
          </a:xfrm>
        </p:spPr>
        <p:txBody>
          <a:bodyPr/>
          <a:lstStyle/>
          <a:p>
            <a:pPr marL="0" indent="0">
              <a:buNone/>
            </a:pPr>
            <a:r>
              <a:rPr lang="en-US" b="1" dirty="0" smtClean="0"/>
              <a:t>What </a:t>
            </a:r>
            <a:r>
              <a:rPr lang="en-US" b="1" dirty="0"/>
              <a:t>is the brand of the station and the brand of the day that needs top priority</a:t>
            </a:r>
            <a:r>
              <a:rPr lang="en-US" b="1" dirty="0" smtClean="0"/>
              <a:t>. </a:t>
            </a:r>
          </a:p>
          <a:p>
            <a:r>
              <a:rPr lang="en-US" b="1" dirty="0"/>
              <a:t>F</a:t>
            </a:r>
            <a:r>
              <a:rPr lang="en-US" b="1" dirty="0" smtClean="0"/>
              <a:t>ocus </a:t>
            </a:r>
            <a:r>
              <a:rPr lang="en-US" b="1" dirty="0"/>
              <a:t>on Saint Day, Feast Day, crazy weather days, upcoming holidays, seasons, etc. </a:t>
            </a:r>
            <a:endParaRPr lang="en-US" dirty="0"/>
          </a:p>
          <a:p>
            <a:r>
              <a:rPr lang="en-US" b="1" dirty="0"/>
              <a:t>Meet your audience where </a:t>
            </a:r>
            <a:r>
              <a:rPr lang="en-US" b="1" dirty="0" smtClean="0"/>
              <a:t>they are (Literally, Spiritually, Emotionally)</a:t>
            </a:r>
          </a:p>
          <a:p>
            <a:endParaRPr lang="en-US" dirty="0"/>
          </a:p>
        </p:txBody>
      </p:sp>
    </p:spTree>
    <p:extLst>
      <p:ext uri="{BB962C8B-B14F-4D97-AF65-F5344CB8AC3E}">
        <p14:creationId xmlns:p14="http://schemas.microsoft.com/office/powerpoint/2010/main" val="292348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92BC-2A7E-406A-9A53-C55459101701}"/>
              </a:ext>
            </a:extLst>
          </p:cNvPr>
          <p:cNvSpPr>
            <a:spLocks noGrp="1"/>
          </p:cNvSpPr>
          <p:nvPr>
            <p:ph type="title"/>
          </p:nvPr>
        </p:nvSpPr>
        <p:spPr/>
        <p:txBody>
          <a:bodyPr/>
          <a:lstStyle/>
          <a:p>
            <a:r>
              <a:rPr lang="en-US" dirty="0" smtClean="0"/>
              <a:t>Reveal Yourself</a:t>
            </a:r>
            <a:endParaRPr lang="en-US" dirty="0"/>
          </a:p>
        </p:txBody>
      </p:sp>
      <p:pic>
        <p:nvPicPr>
          <p:cNvPr id="10" name="Picture Placeholder 9" descr="Medal icon">
            <a:extLst>
              <a:ext uri="{FF2B5EF4-FFF2-40B4-BE49-F238E27FC236}">
                <a16:creationId xmlns:a16="http://schemas.microsoft.com/office/drawing/2014/main" id="{2AB2E71E-F344-413C-AACF-807A2D141C96}"/>
              </a:ext>
            </a:extLst>
          </p:cNvPr>
          <p:cNvPicPr>
            <a:picLocks noGrp="1" noChangeAspect="1"/>
          </p:cNvPicPr>
          <p:nvPr>
            <p:ph type="pic" sz="quarter" idx="15"/>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t="68" b="68"/>
          <a:stretch>
            <a:fillRect/>
          </a:stretch>
        </p:blipFill>
        <p:spPr/>
      </p:pic>
      <p:sp>
        <p:nvSpPr>
          <p:cNvPr id="3" name="Content Placeholder 2">
            <a:extLst>
              <a:ext uri="{FF2B5EF4-FFF2-40B4-BE49-F238E27FC236}">
                <a16:creationId xmlns:a16="http://schemas.microsoft.com/office/drawing/2014/main" id="{DF07AB04-2B85-480B-A4EF-348CDC4C2C42}"/>
              </a:ext>
            </a:extLst>
          </p:cNvPr>
          <p:cNvSpPr>
            <a:spLocks noGrp="1"/>
          </p:cNvSpPr>
          <p:nvPr>
            <p:ph idx="1"/>
          </p:nvPr>
        </p:nvSpPr>
        <p:spPr/>
        <p:txBody>
          <a:bodyPr/>
          <a:lstStyle/>
          <a:p>
            <a:r>
              <a:rPr lang="en-US" dirty="0" smtClean="0"/>
              <a:t>Who you are!</a:t>
            </a:r>
          </a:p>
          <a:p>
            <a:r>
              <a:rPr lang="en-US" dirty="0" smtClean="0"/>
              <a:t>Station &amp; Show Brand</a:t>
            </a:r>
            <a:endParaRPr lang="en-US" dirty="0"/>
          </a:p>
        </p:txBody>
      </p:sp>
      <p:pic>
        <p:nvPicPr>
          <p:cNvPr id="12" name="Picture Placeholder 11" descr="Checkmark icon">
            <a:extLst>
              <a:ext uri="{FF2B5EF4-FFF2-40B4-BE49-F238E27FC236}">
                <a16:creationId xmlns:a16="http://schemas.microsoft.com/office/drawing/2014/main" id="{7E09C728-C3D0-4D16-ADAC-753EFE19B1DA}"/>
              </a:ext>
            </a:extLst>
          </p:cNvPr>
          <p:cNvPicPr>
            <a:picLocks noGrp="1" noChangeAspect="1"/>
          </p:cNvPicPr>
          <p:nvPr>
            <p:ph type="pic" sz="quarter" idx="16"/>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p:pic>
      <p:sp>
        <p:nvSpPr>
          <p:cNvPr id="4" name="Content Placeholder 3">
            <a:extLst>
              <a:ext uri="{FF2B5EF4-FFF2-40B4-BE49-F238E27FC236}">
                <a16:creationId xmlns:a16="http://schemas.microsoft.com/office/drawing/2014/main" id="{C012AC1F-AA24-4F87-B1E4-BEAAA47EA73F}"/>
              </a:ext>
            </a:extLst>
          </p:cNvPr>
          <p:cNvSpPr>
            <a:spLocks noGrp="1"/>
          </p:cNvSpPr>
          <p:nvPr>
            <p:ph idx="13"/>
          </p:nvPr>
        </p:nvSpPr>
        <p:spPr/>
        <p:txBody>
          <a:bodyPr/>
          <a:lstStyle/>
          <a:p>
            <a:r>
              <a:rPr lang="en-US" dirty="0" smtClean="0"/>
              <a:t>Connect to YOU the host</a:t>
            </a:r>
            <a:endParaRPr lang="en-US" dirty="0"/>
          </a:p>
          <a:p>
            <a:endParaRPr lang="en-US" dirty="0"/>
          </a:p>
        </p:txBody>
      </p:sp>
      <p:pic>
        <p:nvPicPr>
          <p:cNvPr id="14" name="Picture Placeholder 13" descr="Head with Gears icon">
            <a:extLst>
              <a:ext uri="{FF2B5EF4-FFF2-40B4-BE49-F238E27FC236}">
                <a16:creationId xmlns:a16="http://schemas.microsoft.com/office/drawing/2014/main" id="{E446D6D6-98CB-455F-B98B-5236850D2072}"/>
              </a:ext>
            </a:extLst>
          </p:cNvPr>
          <p:cNvPicPr>
            <a:picLocks noGrp="1" noChangeAspect="1"/>
          </p:cNvPicPr>
          <p:nvPr>
            <p:ph type="pic" sz="quarter" idx="17"/>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p:pic>
      <p:sp>
        <p:nvSpPr>
          <p:cNvPr id="5" name="Content Placeholder 4">
            <a:extLst>
              <a:ext uri="{FF2B5EF4-FFF2-40B4-BE49-F238E27FC236}">
                <a16:creationId xmlns:a16="http://schemas.microsoft.com/office/drawing/2014/main" id="{A67EE021-5134-4FB5-978F-884273E35CFA}"/>
              </a:ext>
            </a:extLst>
          </p:cNvPr>
          <p:cNvSpPr>
            <a:spLocks noGrp="1"/>
          </p:cNvSpPr>
          <p:nvPr>
            <p:ph idx="14"/>
          </p:nvPr>
        </p:nvSpPr>
        <p:spPr>
          <a:xfrm>
            <a:off x="7944598" y="4804495"/>
            <a:ext cx="3296426" cy="1109133"/>
          </a:xfrm>
        </p:spPr>
        <p:txBody>
          <a:bodyPr/>
          <a:lstStyle/>
          <a:p>
            <a:r>
              <a:rPr lang="en-US" dirty="0" smtClean="0"/>
              <a:t>Transparency</a:t>
            </a:r>
            <a:endParaRPr lang="en-US" dirty="0"/>
          </a:p>
        </p:txBody>
      </p:sp>
    </p:spTree>
    <p:extLst>
      <p:ext uri="{BB962C8B-B14F-4D97-AF65-F5344CB8AC3E}">
        <p14:creationId xmlns:p14="http://schemas.microsoft.com/office/powerpoint/2010/main" val="295710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skiing ">
            <a:extLst>
              <a:ext uri="{FF2B5EF4-FFF2-40B4-BE49-F238E27FC236}">
                <a16:creationId xmlns:a16="http://schemas.microsoft.com/office/drawing/2014/main" id="{B4C53DED-8844-4CA2-B538-DDD85AF3C345}"/>
              </a:ext>
            </a:extLst>
          </p:cNvPr>
          <p:cNvPicPr>
            <a:picLocks noGrp="1" noChangeAspect="1"/>
          </p:cNvPicPr>
          <p:nvPr>
            <p:ph type="pic" sz="quarter" idx="14"/>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lstStyle/>
          <a:p>
            <a:r>
              <a:rPr lang="en-US" dirty="0" smtClean="0"/>
              <a:t>Sparks &amp; Springboards</a:t>
            </a:r>
            <a:endParaRPr lang="en-US" dirty="0"/>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sz="half" idx="1"/>
          </p:nvPr>
        </p:nvSpPr>
        <p:spPr/>
        <p:txBody>
          <a:bodyPr/>
          <a:lstStyle/>
          <a:p>
            <a:r>
              <a:rPr lang="en-US" dirty="0" smtClean="0"/>
              <a:t>Social Media</a:t>
            </a:r>
            <a:endParaRPr lang="en-US" dirty="0"/>
          </a:p>
          <a:p>
            <a:r>
              <a:rPr lang="en-US" dirty="0" smtClean="0"/>
              <a:t>Liturgical Calendar</a:t>
            </a:r>
            <a:endParaRPr lang="en-US" dirty="0"/>
          </a:p>
          <a:p>
            <a:r>
              <a:rPr lang="en-US" dirty="0" smtClean="0"/>
              <a:t>Station/Local Events</a:t>
            </a:r>
          </a:p>
          <a:p>
            <a:r>
              <a:rPr lang="en-US" dirty="0" smtClean="0"/>
              <a:t>Your Own Lives</a:t>
            </a:r>
          </a:p>
          <a:p>
            <a:pPr lvl="1"/>
            <a:r>
              <a:rPr lang="en-US" dirty="0" smtClean="0"/>
              <a:t>-What does the audience care about?</a:t>
            </a:r>
          </a:p>
          <a:p>
            <a:pPr lvl="1"/>
            <a:r>
              <a:rPr lang="en-US" dirty="0" smtClean="0"/>
              <a:t>What are you saying that adds value?</a:t>
            </a:r>
            <a:endParaRPr lang="en-US" dirty="0"/>
          </a:p>
        </p:txBody>
      </p:sp>
      <p:sp>
        <p:nvSpPr>
          <p:cNvPr id="4" name="Content Placeholder 3">
            <a:extLst>
              <a:ext uri="{FF2B5EF4-FFF2-40B4-BE49-F238E27FC236}">
                <a16:creationId xmlns:a16="http://schemas.microsoft.com/office/drawing/2014/main" id="{D3FCA4A4-52DE-4F24-A9DC-1B05D722C00B}"/>
              </a:ext>
            </a:extLst>
          </p:cNvPr>
          <p:cNvSpPr>
            <a:spLocks noGrp="1"/>
          </p:cNvSpPr>
          <p:nvPr>
            <p:ph sz="half" idx="2"/>
          </p:nvPr>
        </p:nvSpPr>
        <p:spPr/>
        <p:txBody>
          <a:bodyPr/>
          <a:lstStyle/>
          <a:p>
            <a:r>
              <a:rPr lang="en-US" dirty="0" smtClean="0"/>
              <a:t>Trends</a:t>
            </a:r>
            <a:endParaRPr lang="en-US" dirty="0"/>
          </a:p>
          <a:p>
            <a:r>
              <a:rPr lang="en-US" dirty="0" smtClean="0"/>
              <a:t>Friends</a:t>
            </a:r>
            <a:endParaRPr lang="en-US" dirty="0"/>
          </a:p>
          <a:p>
            <a:r>
              <a:rPr lang="en-US" dirty="0" smtClean="0"/>
              <a:t>Community</a:t>
            </a:r>
          </a:p>
          <a:p>
            <a:r>
              <a:rPr lang="en-US" dirty="0" smtClean="0"/>
              <a:t>Trust</a:t>
            </a:r>
          </a:p>
          <a:p>
            <a:r>
              <a:rPr lang="en-US" dirty="0" smtClean="0"/>
              <a:t>Faith</a:t>
            </a:r>
            <a:endParaRPr lang="en-US" dirty="0"/>
          </a:p>
        </p:txBody>
      </p:sp>
    </p:spTree>
    <p:extLst>
      <p:ext uri="{BB962C8B-B14F-4D97-AF65-F5344CB8AC3E}">
        <p14:creationId xmlns:p14="http://schemas.microsoft.com/office/powerpoint/2010/main" val="223228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A02-86EB-4DB6-848F-D15402E17D6C}"/>
              </a:ext>
            </a:extLst>
          </p:cNvPr>
          <p:cNvSpPr>
            <a:spLocks noGrp="1"/>
          </p:cNvSpPr>
          <p:nvPr>
            <p:ph type="title"/>
          </p:nvPr>
        </p:nvSpPr>
        <p:spPr/>
        <p:txBody>
          <a:bodyPr/>
          <a:lstStyle/>
          <a:p>
            <a:r>
              <a:rPr lang="en-US" dirty="0" smtClean="0"/>
              <a:t>Weather</a:t>
            </a:r>
            <a:br>
              <a:rPr lang="en-US" dirty="0" smtClean="0"/>
            </a:br>
            <a:r>
              <a:rPr lang="en-US" dirty="0" smtClean="0"/>
              <a:t>&amp;Traffic</a:t>
            </a:r>
            <a:endParaRPr lang="en-US" dirty="0"/>
          </a:p>
        </p:txBody>
      </p:sp>
      <p:sp>
        <p:nvSpPr>
          <p:cNvPr id="14" name="Text Placeholder 13">
            <a:extLst>
              <a:ext uri="{FF2B5EF4-FFF2-40B4-BE49-F238E27FC236}">
                <a16:creationId xmlns:a16="http://schemas.microsoft.com/office/drawing/2014/main" id="{F7580787-4CF5-4195-9119-C37E931CA514}"/>
              </a:ext>
            </a:extLst>
          </p:cNvPr>
          <p:cNvSpPr>
            <a:spLocks noGrp="1"/>
          </p:cNvSpPr>
          <p:nvPr>
            <p:ph type="body" sz="quarter" idx="18"/>
          </p:nvPr>
        </p:nvSpPr>
        <p:spPr>
          <a:xfrm>
            <a:off x="8558104" y="2507046"/>
            <a:ext cx="2338494" cy="3349763"/>
          </a:xfrm>
        </p:spPr>
        <p:txBody>
          <a:bodyPr/>
          <a:lstStyle/>
          <a:p>
            <a:r>
              <a:rPr lang="en-US" dirty="0" smtClean="0"/>
              <a:t>Tie the day together with how they start their day</a:t>
            </a:r>
          </a:p>
          <a:p>
            <a:endParaRPr lang="en-US" dirty="0"/>
          </a:p>
          <a:p>
            <a:endParaRPr lang="en-US" dirty="0" smtClean="0"/>
          </a:p>
          <a:p>
            <a:r>
              <a:rPr lang="en-US" dirty="0" smtClean="0"/>
              <a:t>Simple forecast with a few local temps &amp; any big spots on the roads. </a:t>
            </a:r>
            <a:endParaRPr lang="en-US" dirty="0"/>
          </a:p>
        </p:txBody>
      </p:sp>
      <p:pic>
        <p:nvPicPr>
          <p:cNvPr id="3" name="Picture Placeholder 2" descr="Clipart - simple weather symbols"/>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4856" r="-3431"/>
          <a:stretch/>
        </p:blipFill>
        <p:spPr>
          <a:xfrm>
            <a:off x="1215025" y="1282291"/>
            <a:ext cx="3382028" cy="2225131"/>
          </a:xfrm>
        </p:spPr>
      </p:pic>
      <p:pic>
        <p:nvPicPr>
          <p:cNvPr id="4" name="Picture Placeholder 3" descr="File:Peak hour traffic in melbourne.jpg - Wikimedia Commons"/>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5301" r="15301"/>
          <a:stretch>
            <a:fillRect/>
          </a:stretch>
        </p:blipFill>
        <p:spPr>
          <a:xfrm>
            <a:off x="4597052" y="2480608"/>
            <a:ext cx="3250509" cy="3123666"/>
          </a:xfrm>
        </p:spPr>
      </p:pic>
    </p:spTree>
    <p:extLst>
      <p:ext uri="{BB962C8B-B14F-4D97-AF65-F5344CB8AC3E}">
        <p14:creationId xmlns:p14="http://schemas.microsoft.com/office/powerpoint/2010/main" val="271007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A02-86EB-4DB6-848F-D15402E17D6C}"/>
              </a:ext>
            </a:extLst>
          </p:cNvPr>
          <p:cNvSpPr>
            <a:spLocks noGrp="1"/>
          </p:cNvSpPr>
          <p:nvPr>
            <p:ph type="title"/>
          </p:nvPr>
        </p:nvSpPr>
        <p:spPr/>
        <p:txBody>
          <a:bodyPr/>
          <a:lstStyle/>
          <a:p>
            <a:r>
              <a:rPr lang="en-US" dirty="0" smtClean="0"/>
              <a:t>Guests</a:t>
            </a:r>
            <a:br>
              <a:rPr lang="en-US" dirty="0" smtClean="0"/>
            </a:br>
            <a:r>
              <a:rPr lang="en-US" u="sng" dirty="0" smtClean="0"/>
              <a:t>Welcome</a:t>
            </a:r>
            <a:endParaRPr lang="en-US" u="sng" dirty="0"/>
          </a:p>
        </p:txBody>
      </p:sp>
      <p:pic>
        <p:nvPicPr>
          <p:cNvPr id="8" name="Picture Placeholder 7">
            <a:extLst>
              <a:ext uri="{FF2B5EF4-FFF2-40B4-BE49-F238E27FC236}">
                <a16:creationId xmlns:a16="http://schemas.microsoft.com/office/drawing/2014/main" id="{585A0926-71F1-4F1A-9D0E-1AA0E010D61E}"/>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4232244" y="2507046"/>
            <a:ext cx="3671916" cy="2438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Placeholder 5">
            <a:extLst>
              <a:ext uri="{FF2B5EF4-FFF2-40B4-BE49-F238E27FC236}">
                <a16:creationId xmlns:a16="http://schemas.microsoft.com/office/drawing/2014/main" id="{81E4D9B8-A30E-4735-B1BE-D016EDF7A07F}"/>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1374222" y="1318687"/>
            <a:ext cx="2710784" cy="2176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 Placeholder 13">
            <a:extLst>
              <a:ext uri="{FF2B5EF4-FFF2-40B4-BE49-F238E27FC236}">
                <a16:creationId xmlns:a16="http://schemas.microsoft.com/office/drawing/2014/main" id="{F7580787-4CF5-4195-9119-C37E931CA514}"/>
              </a:ext>
            </a:extLst>
          </p:cNvPr>
          <p:cNvSpPr>
            <a:spLocks noGrp="1"/>
          </p:cNvSpPr>
          <p:nvPr>
            <p:ph type="body" sz="quarter" idx="18"/>
          </p:nvPr>
        </p:nvSpPr>
        <p:spPr>
          <a:xfrm>
            <a:off x="8558104" y="2507046"/>
            <a:ext cx="2338494" cy="3349763"/>
          </a:xfrm>
        </p:spPr>
        <p:txBody>
          <a:bodyPr/>
          <a:lstStyle/>
          <a:p>
            <a:r>
              <a:rPr lang="en-US" dirty="0" smtClean="0"/>
              <a:t>1 or 2 per morning</a:t>
            </a:r>
          </a:p>
          <a:p>
            <a:endParaRPr lang="en-US" dirty="0"/>
          </a:p>
          <a:p>
            <a:r>
              <a:rPr lang="en-US" dirty="0" smtClean="0"/>
              <a:t>Topic or event related</a:t>
            </a:r>
          </a:p>
          <a:p>
            <a:endParaRPr lang="en-US" dirty="0"/>
          </a:p>
          <a:p>
            <a:r>
              <a:rPr lang="en-US" dirty="0" smtClean="0"/>
              <a:t>Shows you working together with local churches and organizations</a:t>
            </a:r>
            <a:endParaRPr lang="en-US" dirty="0"/>
          </a:p>
        </p:txBody>
      </p:sp>
    </p:spTree>
    <p:extLst>
      <p:ext uri="{BB962C8B-B14F-4D97-AF65-F5344CB8AC3E}">
        <p14:creationId xmlns:p14="http://schemas.microsoft.com/office/powerpoint/2010/main" val="278949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Iconic Picture of Mountain">
            <a:extLst>
              <a:ext uri="{FF2B5EF4-FFF2-40B4-BE49-F238E27FC236}">
                <a16:creationId xmlns:a16="http://schemas.microsoft.com/office/drawing/2014/main" id="{AF094C0B-D94D-467E-B510-B4A8A8BA2B16}"/>
              </a:ext>
            </a:extLst>
          </p:cNvPr>
          <p:cNvPicPr>
            <a:picLocks noGrp="1" noChangeAspect="1"/>
          </p:cNvPicPr>
          <p:nvPr>
            <p:ph type="pic" sz="quarter" idx="10"/>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91" r="91"/>
          <a:stretch>
            <a:fillRect/>
          </a:stretch>
        </p:blipFill>
        <p:spPr/>
      </p:pic>
      <p:sp>
        <p:nvSpPr>
          <p:cNvPr id="4" name="Title 3"/>
          <p:cNvSpPr>
            <a:spLocks noGrp="1"/>
          </p:cNvSpPr>
          <p:nvPr>
            <p:ph type="title"/>
          </p:nvPr>
        </p:nvSpPr>
        <p:spPr>
          <a:xfrm>
            <a:off x="1295402" y="2677582"/>
            <a:ext cx="9601196" cy="751418"/>
          </a:xfrm>
        </p:spPr>
        <p:txBody>
          <a:bodyPr/>
          <a:lstStyle/>
          <a:p>
            <a:r>
              <a:rPr lang="en-US" sz="4000" dirty="0" smtClean="0">
                <a:solidFill>
                  <a:schemeClr val="bg1"/>
                </a:solidFill>
              </a:rPr>
              <a:t>NOT everything you ask needs to go on the air and not everything that goes on the air needs to be asked.</a:t>
            </a:r>
            <a:endParaRPr lang="en-US" sz="4000" dirty="0">
              <a:solidFill>
                <a:schemeClr val="bg1"/>
              </a:solidFill>
            </a:endParaRPr>
          </a:p>
        </p:txBody>
      </p:sp>
      <p:pic>
        <p:nvPicPr>
          <p:cNvPr id="5" name="Picture 4">
            <a:extLst>
              <a:ext uri="{FF2B5EF4-FFF2-40B4-BE49-F238E27FC236}">
                <a16:creationId xmlns:a16="http://schemas.microsoft.com/office/drawing/2014/main" id="{E7391D2C-9999-4BB5-9064-EBE186B9519B}"/>
              </a:ext>
              <a:ext uri="{C183D7F6-B498-43B3-948B-1728B52AA6E4}">
                <adec:decorative xmlns:adec="http://schemas.microsoft.com/office/drawing/2017/decorative" xmlns=""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6" name="Picture 5">
            <a:extLst>
              <a:ext uri="{FF2B5EF4-FFF2-40B4-BE49-F238E27FC236}">
                <a16:creationId xmlns:a16="http://schemas.microsoft.com/office/drawing/2014/main" id="{D967E7C8-E760-47F2-908B-AB31194CA0AA}"/>
              </a:ext>
              <a:ext uri="{C183D7F6-B498-43B3-948B-1728B52AA6E4}">
                <adec:decorative xmlns:adec="http://schemas.microsoft.com/office/drawing/2017/decorative" xmlns=""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7" name="Picture 6">
            <a:extLst>
              <a:ext uri="{FF2B5EF4-FFF2-40B4-BE49-F238E27FC236}">
                <a16:creationId xmlns:a16="http://schemas.microsoft.com/office/drawing/2014/main" id="{4579E219-3230-41BC-96F9-1E0FEFF8006D}"/>
              </a:ext>
              <a:ext uri="{C183D7F6-B498-43B3-948B-1728B52AA6E4}">
                <adec:decorative xmlns:adec="http://schemas.microsoft.com/office/drawing/2017/decorative" xmlns=""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8" name="Picture 7">
            <a:extLst>
              <a:ext uri="{FF2B5EF4-FFF2-40B4-BE49-F238E27FC236}">
                <a16:creationId xmlns:a16="http://schemas.microsoft.com/office/drawing/2014/main" id="{EE2D0509-AF4E-4935-ADF8-25BD255C1DB4}"/>
              </a:ext>
              <a:ext uri="{C183D7F6-B498-43B3-948B-1728B52AA6E4}">
                <adec:decorative xmlns:adec="http://schemas.microsoft.com/office/drawing/2017/decorative" xmlns=""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19306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FD8D-85A3-4615-A429-E50BA24B943E}"/>
              </a:ext>
            </a:extLst>
          </p:cNvPr>
          <p:cNvSpPr>
            <a:spLocks noGrp="1"/>
          </p:cNvSpPr>
          <p:nvPr>
            <p:ph type="title"/>
          </p:nvPr>
        </p:nvSpPr>
        <p:spPr/>
        <p:txBody>
          <a:bodyPr/>
          <a:lstStyle/>
          <a:p>
            <a:r>
              <a:rPr lang="en-US" dirty="0" smtClean="0"/>
              <a:t>Great Interviews</a:t>
            </a:r>
            <a:endParaRPr lang="en-US" dirty="0"/>
          </a:p>
        </p:txBody>
      </p:sp>
      <p:sp>
        <p:nvSpPr>
          <p:cNvPr id="3" name="Text Placeholder 2">
            <a:extLst>
              <a:ext uri="{FF2B5EF4-FFF2-40B4-BE49-F238E27FC236}">
                <a16:creationId xmlns:a16="http://schemas.microsoft.com/office/drawing/2014/main" id="{7A35197D-A94D-457B-836D-4FCC52921A3F}"/>
              </a:ext>
            </a:extLst>
          </p:cNvPr>
          <p:cNvSpPr>
            <a:spLocks noGrp="1"/>
          </p:cNvSpPr>
          <p:nvPr>
            <p:ph type="body" idx="1"/>
          </p:nvPr>
        </p:nvSpPr>
        <p:spPr/>
        <p:txBody>
          <a:bodyPr/>
          <a:lstStyle/>
          <a:p>
            <a:r>
              <a:rPr lang="en-US" dirty="0" smtClean="0"/>
              <a:t>What are we learning?</a:t>
            </a:r>
            <a:endParaRPr lang="en-US" dirty="0"/>
          </a:p>
        </p:txBody>
      </p:sp>
      <p:sp>
        <p:nvSpPr>
          <p:cNvPr id="4" name="Content Placeholder 3">
            <a:extLst>
              <a:ext uri="{FF2B5EF4-FFF2-40B4-BE49-F238E27FC236}">
                <a16:creationId xmlns:a16="http://schemas.microsoft.com/office/drawing/2014/main" id="{E85C3FCA-87E6-488B-8AC1-2CCE3382912D}"/>
              </a:ext>
            </a:extLst>
          </p:cNvPr>
          <p:cNvSpPr>
            <a:spLocks noGrp="1"/>
          </p:cNvSpPr>
          <p:nvPr>
            <p:ph sz="half" idx="2"/>
          </p:nvPr>
        </p:nvSpPr>
        <p:spPr>
          <a:xfrm>
            <a:off x="1295400" y="3116261"/>
            <a:ext cx="4718304" cy="3170239"/>
          </a:xfrm>
        </p:spPr>
        <p:txBody>
          <a:bodyPr>
            <a:normAutofit/>
          </a:bodyPr>
          <a:lstStyle/>
          <a:p>
            <a:r>
              <a:rPr lang="en-US" dirty="0" smtClean="0"/>
              <a:t>What are they learning that they won’t get elsewhere</a:t>
            </a:r>
            <a:r>
              <a:rPr lang="en-US" dirty="0"/>
              <a:t>?</a:t>
            </a:r>
            <a:endParaRPr lang="en-US" sz="2400" b="1" i="1" dirty="0">
              <a:solidFill>
                <a:schemeClr val="tx1">
                  <a:lumMod val="65000"/>
                  <a:lumOff val="35000"/>
                </a:schemeClr>
              </a:solidFill>
            </a:endParaRPr>
          </a:p>
          <a:p>
            <a:r>
              <a:rPr lang="en-US" dirty="0" smtClean="0"/>
              <a:t>Make it personal to the audience and your stations</a:t>
            </a:r>
            <a:endParaRPr lang="en-US" dirty="0"/>
          </a:p>
        </p:txBody>
      </p:sp>
      <p:sp>
        <p:nvSpPr>
          <p:cNvPr id="5" name="Text Placeholder 4">
            <a:extLst>
              <a:ext uri="{FF2B5EF4-FFF2-40B4-BE49-F238E27FC236}">
                <a16:creationId xmlns:a16="http://schemas.microsoft.com/office/drawing/2014/main" id="{995C9CC3-9115-49C8-A9B1-329D565EA721}"/>
              </a:ext>
            </a:extLst>
          </p:cNvPr>
          <p:cNvSpPr>
            <a:spLocks noGrp="1"/>
          </p:cNvSpPr>
          <p:nvPr>
            <p:ph type="body" sz="quarter" idx="3"/>
          </p:nvPr>
        </p:nvSpPr>
        <p:spPr/>
        <p:txBody>
          <a:bodyPr/>
          <a:lstStyle/>
          <a:p>
            <a:r>
              <a:rPr lang="en-US" dirty="0" smtClean="0"/>
              <a:t>Why should I care?</a:t>
            </a:r>
            <a:endParaRPr lang="en-US" dirty="0"/>
          </a:p>
        </p:txBody>
      </p:sp>
      <p:sp>
        <p:nvSpPr>
          <p:cNvPr id="6" name="Content Placeholder 5">
            <a:extLst>
              <a:ext uri="{FF2B5EF4-FFF2-40B4-BE49-F238E27FC236}">
                <a16:creationId xmlns:a16="http://schemas.microsoft.com/office/drawing/2014/main" id="{A15EFB10-E96A-43FB-B678-E77AFE5162ED}"/>
              </a:ext>
            </a:extLst>
          </p:cNvPr>
          <p:cNvSpPr>
            <a:spLocks noGrp="1"/>
          </p:cNvSpPr>
          <p:nvPr>
            <p:ph sz="quarter" idx="4"/>
          </p:nvPr>
        </p:nvSpPr>
        <p:spPr/>
        <p:txBody>
          <a:bodyPr>
            <a:normAutofit/>
          </a:bodyPr>
          <a:lstStyle/>
          <a:p>
            <a:r>
              <a:rPr lang="en-US" dirty="0" smtClean="0"/>
              <a:t>They may already care but if they don’t you are heightening their attention to something that requires their attention so make it count.</a:t>
            </a:r>
            <a:endParaRPr lang="en-US" dirty="0"/>
          </a:p>
        </p:txBody>
      </p:sp>
    </p:spTree>
    <p:extLst>
      <p:ext uri="{BB962C8B-B14F-4D97-AF65-F5344CB8AC3E}">
        <p14:creationId xmlns:p14="http://schemas.microsoft.com/office/powerpoint/2010/main" val="113671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2AB3-9E22-45B7-B682-56304D5BD53D}"/>
              </a:ext>
            </a:extLst>
          </p:cNvPr>
          <p:cNvSpPr>
            <a:spLocks noGrp="1"/>
          </p:cNvSpPr>
          <p:nvPr>
            <p:ph type="title"/>
          </p:nvPr>
        </p:nvSpPr>
        <p:spPr>
          <a:xfrm>
            <a:off x="1295403" y="1295283"/>
            <a:ext cx="3580380" cy="1303867"/>
          </a:xfrm>
        </p:spPr>
        <p:txBody>
          <a:bodyPr/>
          <a:lstStyle/>
          <a:p>
            <a:r>
              <a:rPr lang="en-US" dirty="0" smtClean="0"/>
              <a:t>What did they learn about you?</a:t>
            </a:r>
            <a:endParaRPr lang="en-US" dirty="0"/>
          </a:p>
        </p:txBody>
      </p:sp>
      <p:sp>
        <p:nvSpPr>
          <p:cNvPr id="3" name="Content Placeholder 2">
            <a:extLst>
              <a:ext uri="{FF2B5EF4-FFF2-40B4-BE49-F238E27FC236}">
                <a16:creationId xmlns:a16="http://schemas.microsoft.com/office/drawing/2014/main" id="{2EAA86A1-F801-442C-838A-F834D93A9669}"/>
              </a:ext>
            </a:extLst>
          </p:cNvPr>
          <p:cNvSpPr>
            <a:spLocks noGrp="1"/>
          </p:cNvSpPr>
          <p:nvPr>
            <p:ph sz="half" idx="1"/>
          </p:nvPr>
        </p:nvSpPr>
        <p:spPr>
          <a:xfrm>
            <a:off x="1295402" y="3098758"/>
            <a:ext cx="3580381" cy="3310128"/>
          </a:xfrm>
        </p:spPr>
        <p:txBody>
          <a:bodyPr/>
          <a:lstStyle/>
          <a:p>
            <a:pPr marL="0" indent="0">
              <a:buNone/>
            </a:pPr>
            <a:r>
              <a:rPr lang="en-US" dirty="0" smtClean="0"/>
              <a:t>Reset your segments</a:t>
            </a:r>
            <a:r>
              <a:rPr lang="en-US" dirty="0" smtClean="0"/>
              <a:t>:</a:t>
            </a:r>
            <a:endParaRPr lang="en-US" dirty="0"/>
          </a:p>
          <a:p>
            <a:r>
              <a:rPr lang="en-US" dirty="0" smtClean="0"/>
              <a:t>Remind them who you, why you are talking to your guest and who they are</a:t>
            </a:r>
          </a:p>
          <a:p>
            <a:endParaRPr lang="en-US" dirty="0"/>
          </a:p>
          <a:p>
            <a:endParaRPr lang="en-US" dirty="0"/>
          </a:p>
        </p:txBody>
      </p:sp>
      <p:pic>
        <p:nvPicPr>
          <p:cNvPr id="6" name="Picture Placeholder 5" descr="Girl smiling looking away from camera">
            <a:extLst>
              <a:ext uri="{FF2B5EF4-FFF2-40B4-BE49-F238E27FC236}">
                <a16:creationId xmlns:a16="http://schemas.microsoft.com/office/drawing/2014/main" id="{291BB049-83EF-4727-9982-A520CF0A1E6F}"/>
              </a:ext>
            </a:extLst>
          </p:cNvPr>
          <p:cNvPicPr>
            <a:picLocks noGrp="1" noChangeAspect="1"/>
          </p:cNvPicPr>
          <p:nvPr>
            <p:ph type="pic" sz="quarter" idx="14"/>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493315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Digital time capsule_AAS_v5" id="{70FAC956-2C2E-4E61-8736-FD44862A1361}" vid="{42D0A1C3-4A83-4DA4-BA7B-A54A58443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c760f19e-14b1-4cdc-875d-6b34367d7833" xsi:nil="true"/>
    <_activity xmlns="c760f19e-14b1-4cdc-875d-6b34367d78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1468CA299DDB4D9E17E67082BFA9F7" ma:contentTypeVersion="17" ma:contentTypeDescription="Create a new document." ma:contentTypeScope="" ma:versionID="a16165719e51eecc40af210a600e9253">
  <xsd:schema xmlns:xsd="http://www.w3.org/2001/XMLSchema" xmlns:xs="http://www.w3.org/2001/XMLSchema" xmlns:p="http://schemas.microsoft.com/office/2006/metadata/properties" xmlns:ns3="c760f19e-14b1-4cdc-875d-6b34367d7833" xmlns:ns4="3ab26aeb-9e18-44e8-a405-2fcd8050471f" targetNamespace="http://schemas.microsoft.com/office/2006/metadata/properties" ma:root="true" ma:fieldsID="6ecb958a4c726f55dc5442bf51539d39" ns3:_="" ns4:_="">
    <xsd:import namespace="c760f19e-14b1-4cdc-875d-6b34367d7833"/>
    <xsd:import namespace="3ab26aeb-9e18-44e8-a405-2fcd8050471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0f19e-14b1-4cdc-875d-6b34367d78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b26aeb-9e18-44e8-a405-2fcd8050471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548711-126A-42FA-BDC3-C9691394C077}">
  <ds:schemaRefs>
    <ds:schemaRef ds:uri="http://purl.org/dc/elements/1.1/"/>
    <ds:schemaRef ds:uri="http://schemas.microsoft.com/office/2006/metadata/properties"/>
    <ds:schemaRef ds:uri="http://purl.org/dc/terms/"/>
    <ds:schemaRef ds:uri="c760f19e-14b1-4cdc-875d-6b34367d7833"/>
    <ds:schemaRef ds:uri="http://schemas.microsoft.com/office/2006/documentManagement/types"/>
    <ds:schemaRef ds:uri="http://schemas.microsoft.com/office/infopath/2007/PartnerControls"/>
    <ds:schemaRef ds:uri="http://schemas.openxmlformats.org/package/2006/metadata/core-properties"/>
    <ds:schemaRef ds:uri="3ab26aeb-9e18-44e8-a405-2fcd8050471f"/>
    <ds:schemaRef ds:uri="http://www.w3.org/XML/1998/namespace"/>
    <ds:schemaRef ds:uri="http://purl.org/dc/dcmitype/"/>
  </ds:schemaRefs>
</ds:datastoreItem>
</file>

<file path=customXml/itemProps2.xml><?xml version="1.0" encoding="utf-8"?>
<ds:datastoreItem xmlns:ds="http://schemas.openxmlformats.org/officeDocument/2006/customXml" ds:itemID="{A760F61B-4914-4187-8AF9-DCADA961DFA7}">
  <ds:schemaRefs>
    <ds:schemaRef ds:uri="http://schemas.microsoft.com/sharepoint/v3/contenttype/forms"/>
  </ds:schemaRefs>
</ds:datastoreItem>
</file>

<file path=customXml/itemProps3.xml><?xml version="1.0" encoding="utf-8"?>
<ds:datastoreItem xmlns:ds="http://schemas.openxmlformats.org/officeDocument/2006/customXml" ds:itemID="{396F854B-835E-43E9-AD78-B8CC59938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0f19e-14b1-4cdc-875d-6b34367d7833"/>
    <ds:schemaRef ds:uri="3ab26aeb-9e18-44e8-a405-2fcd80504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 time capsule</Template>
  <TotalTime>0</TotalTime>
  <Words>456</Words>
  <Application>Microsoft Office PowerPoint</Application>
  <PresentationFormat>Widescreen</PresentationFormat>
  <Paragraphs>61</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Lucida Handwriting</vt:lpstr>
      <vt:lpstr>Rockwell</vt:lpstr>
      <vt:lpstr>Tahoma</vt:lpstr>
      <vt:lpstr>Times New Roman</vt:lpstr>
      <vt:lpstr>Trebuchet MS</vt:lpstr>
      <vt:lpstr>Organic</vt:lpstr>
      <vt:lpstr>Morning Show  Prep</vt:lpstr>
      <vt:lpstr>LOCAL:</vt:lpstr>
      <vt:lpstr>Reveal Yourself</vt:lpstr>
      <vt:lpstr>Sparks &amp; Springboards</vt:lpstr>
      <vt:lpstr>Weather &amp;Traffic</vt:lpstr>
      <vt:lpstr>Guests Welcome</vt:lpstr>
      <vt:lpstr>NOT everything you ask needs to go on the air and not everything that goes on the air needs to be asked.</vt:lpstr>
      <vt:lpstr>Great Interviews</vt:lpstr>
      <vt:lpstr>What did they learn about you?</vt:lpstr>
      <vt:lpstr>Remember you may be the only Jesus people see or hear all day   Be a light |Be real |Be Welcoming</vt:lpstr>
      <vt:lpstr>What did your audience learn from you today?</vt:lpstr>
      <vt:lpstr>Show Prep Clock</vt:lpstr>
      <vt:lpstr>Email: amckay@ewtn.com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2024-01-30T14:58:42Z</dcterms:created>
  <dcterms:modified xsi:type="dcterms:W3CDTF">2024-01-30T15:49:32Z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0x010100F01468CA299DDB4D9E17E67082BFA9F7</vt:lpwstr>
  </property>
</Properties>
</file>