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mp4" ContentType="vide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.jpe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DE172D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51D4DE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381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381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51D4DE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381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381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51D4DE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381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381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51D4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F7F9"/>
          </a:solidFill>
        </a:fill>
      </a:tcStyle>
    </a:wholeTbl>
    <a:band2H>
      <a:tcTxStyle b="def" i="def"/>
      <a:tcStyle>
        <a:tcBdr/>
        <a:fill>
          <a:solidFill>
            <a:srgbClr val="AE2B21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1D4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1D4DE"/>
              </a:solidFill>
              <a:prstDash val="solid"/>
              <a:round/>
            </a:ln>
          </a:top>
          <a:bottom>
            <a:ln w="25400" cap="flat">
              <a:solidFill>
                <a:srgbClr val="51D4D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E2B2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1D4DE"/>
              </a:solidFill>
              <a:prstDash val="solid"/>
              <a:round/>
            </a:ln>
          </a:top>
          <a:bottom>
            <a:ln w="25400" cap="flat">
              <a:solidFill>
                <a:srgbClr val="51D4D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51D4DE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CFEFF2"/>
          </a:solidFill>
        </a:fill>
      </a:tcStyle>
    </a:wholeTbl>
    <a:band2H>
      <a:tcTxStyle b="def" i="def"/>
      <a:tcStyle>
        <a:tcBdr/>
        <a:fill>
          <a:solidFill>
            <a:srgbClr val="E8F7F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51D4DE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381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51D4DE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381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51D4DE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AE2B21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solidFill>
            <a:srgbClr val="AE2B21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50800" cap="flat">
              <a:solidFill>
                <a:srgbClr val="AE2B21"/>
              </a:solidFill>
              <a:prstDash val="solid"/>
              <a:round/>
            </a:ln>
          </a:top>
          <a:bottom>
            <a:ln w="127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AE2B21"/>
      </a:tcTxStyle>
      <a:tcStyle>
        <a:tcBdr>
          <a:left>
            <a:ln w="12700" cap="flat">
              <a:solidFill>
                <a:srgbClr val="AE2B21"/>
              </a:solidFill>
              <a:prstDash val="solid"/>
              <a:round/>
            </a:ln>
          </a:left>
          <a:right>
            <a:ln w="12700" cap="flat">
              <a:solidFill>
                <a:srgbClr val="AE2B21"/>
              </a:solidFill>
              <a:prstDash val="solid"/>
              <a:round/>
            </a:ln>
          </a:right>
          <a:top>
            <a:ln w="12700" cap="flat">
              <a:solidFill>
                <a:srgbClr val="AE2B21"/>
              </a:solidFill>
              <a:prstDash val="solid"/>
              <a:round/>
            </a:ln>
          </a:top>
          <a:bottom>
            <a:ln w="25400" cap="flat">
              <a:solidFill>
                <a:srgbClr val="AE2B21"/>
              </a:solidFill>
              <a:prstDash val="solid"/>
              <a:round/>
            </a:ln>
          </a:bottom>
          <a:insideH>
            <a:ln w="12700" cap="flat">
              <a:solidFill>
                <a:srgbClr val="AE2B21"/>
              </a:solidFill>
              <a:prstDash val="solid"/>
              <a:round/>
            </a:ln>
          </a:insideH>
          <a:insideV>
            <a:ln w="12700" cap="flat">
              <a:solidFill>
                <a:srgbClr val="AE2B2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Joined EWTN in June</a:t>
            </a:r>
          </a:p>
          <a:p>
            <a:pPr/>
            <a:r>
              <a:t>Worked for a congregation of priests in executive and fundraising roles for 14 years</a:t>
            </a:r>
          </a:p>
          <a:p>
            <a:pPr/>
            <a:r>
              <a:t>Worked in the defense industry in the DC area for 20 years prior to that</a:t>
            </a:r>
          </a:p>
          <a:p>
            <a:pPr/>
          </a:p>
          <a:p>
            <a:pPr/>
            <a:r>
              <a:t>Grateful to be a part of such a wonderful organization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Prepared: Does trusting in God’s providence mean waiting for him to do all the work?</a:t>
            </a:r>
          </a:p>
          <a:p>
            <a:pPr/>
            <a:r>
              <a:t>Mother prepared. She made connections. She communicated her Why</a:t>
            </a:r>
          </a:p>
          <a:p>
            <a:pPr/>
            <a:r>
              <a:t>Feeding of the 5000 is in all four gospels</a:t>
            </a:r>
          </a:p>
          <a:p>
            <a:pPr/>
            <a:r>
              <a:t>	Only John talks about the little boy</a:t>
            </a:r>
          </a:p>
          <a:p>
            <a:pPr/>
            <a:r>
              <a:t>We have to do the work to be prepared. The boy is the only one who was prepared. He brought lunch</a:t>
            </a:r>
          </a:p>
          <a:p>
            <a:pPr/>
          </a:p>
          <a:p>
            <a:pPr/>
            <a:r>
              <a:t>What do I mean: God will do the miracles if we are faithful and we use the gifts he has given each of us to prepare the way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hape 2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Being prepared for receiving, appreciating and stewarding your donors</a:t>
            </a:r>
          </a:p>
          <a:p>
            <a:pPr/>
          </a:p>
          <a:p>
            <a:pPr/>
            <a:r>
              <a:t>Feels good, but not sure what you are going to do</a:t>
            </a:r>
          </a:p>
          <a:p>
            <a:pPr/>
            <a:r>
              <a:t>Appreciated, but doesn’t know if it makes a difference</a:t>
            </a:r>
          </a:p>
          <a:p>
            <a:pPr/>
            <a:r>
              <a:t>Impact is understood and trust grows, opportunity for repeat gift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hape 2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Which leads me to Point 5</a:t>
            </a:r>
          </a:p>
          <a:p>
            <a:pPr/>
            <a:r>
              <a:t>Preparing the way in fundraising</a:t>
            </a:r>
          </a:p>
          <a:p>
            <a:pPr/>
          </a:p>
          <a:p>
            <a:pPr/>
            <a:r>
              <a:t>On Air: Testimony</a:t>
            </a:r>
          </a:p>
          <a:p>
            <a:pPr/>
            <a:r>
              <a:t>Email Appeal 1: Testimony in digital form</a:t>
            </a:r>
          </a:p>
          <a:p>
            <a:pPr/>
            <a:r>
              <a:t>Letters/Direct Mail: Case for support with testimony from OnAir</a:t>
            </a:r>
          </a:p>
          <a:p>
            <a:pPr/>
            <a:r>
              <a:t>Email Appeal 2: Chase your letter and direct mail</a:t>
            </a:r>
          </a:p>
          <a:p>
            <a:pPr/>
            <a:r>
              <a:t>Major Gift Ask: Meet face-to-face with highest prospect donors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hape 2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 Accountable, Ask someone to be your accountability partner</a:t>
            </a:r>
          </a:p>
          <a:p>
            <a:pPr/>
          </a:p>
          <a:p>
            <a:pPr/>
            <a:r>
              <a:t>Whatever type of pipeline allows you to segment donors by type and to keep track of where they are in the gift cycle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hape 2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hard work</a:t>
            </a:r>
          </a:p>
          <a:p>
            <a:pPr/>
            <a:r>
              <a:t>There are no gimmicks</a:t>
            </a:r>
          </a:p>
          <a:p>
            <a:pPr/>
            <a:r>
              <a:t>It requires an integrated plan</a:t>
            </a:r>
          </a:p>
          <a:p>
            <a:pPr/>
            <a:r>
              <a:t>It requires faithful execution of the plan day in and day out, every day</a:t>
            </a:r>
          </a:p>
          <a:p>
            <a:pPr/>
            <a:r>
              <a:t>It takes patience and persistence</a:t>
            </a:r>
          </a:p>
          <a:p>
            <a:pPr/>
            <a:r>
              <a:t>It requires being prepared</a:t>
            </a:r>
          </a:p>
          <a:p>
            <a:pPr/>
            <a:r>
              <a:t>And it requires you to commit to fundraising every day</a:t>
            </a:r>
          </a:p>
          <a:p>
            <a:pPr/>
            <a:r>
              <a:t>Follow the previous 7 points that I presented today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hape 3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hard work</a:t>
            </a:r>
          </a:p>
          <a:p>
            <a:pPr/>
            <a:r>
              <a:t>There are no gimmicks</a:t>
            </a:r>
          </a:p>
          <a:p>
            <a:pPr/>
            <a:r>
              <a:t>It requires an integrated plan</a:t>
            </a:r>
          </a:p>
          <a:p>
            <a:pPr/>
            <a:r>
              <a:t>It requires faithful execution of the plan day in and day out, every day</a:t>
            </a:r>
          </a:p>
          <a:p>
            <a:pPr/>
            <a:r>
              <a:t>It takes patience and persistence</a:t>
            </a:r>
          </a:p>
          <a:p>
            <a:pPr/>
            <a:r>
              <a:t>It requires being prepared</a:t>
            </a:r>
          </a:p>
          <a:p>
            <a:pPr/>
            <a:r>
              <a:t>And it requires you to commit to fundraising every day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hard work</a:t>
            </a:r>
          </a:p>
          <a:p>
            <a:pPr/>
            <a:r>
              <a:t>There are no gimmicks</a:t>
            </a:r>
          </a:p>
          <a:p>
            <a:pPr/>
            <a:r>
              <a:t>It requires an integrated plan</a:t>
            </a:r>
          </a:p>
          <a:p>
            <a:pPr/>
            <a:r>
              <a:t>It requires faithful execution of the plan day in and day out, every day</a:t>
            </a:r>
          </a:p>
          <a:p>
            <a:pPr/>
            <a:r>
              <a:t>It takes patience and persistence</a:t>
            </a:r>
          </a:p>
          <a:p>
            <a:pPr/>
            <a:r>
              <a:t>It requires being prepared</a:t>
            </a:r>
          </a:p>
          <a:p>
            <a:pPr/>
            <a:r>
              <a:t>And it requires you to commit to fundraising every day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Appeal: Responses 5000-10000 month</a:t>
            </a:r>
          </a:p>
          <a:p>
            <a:pPr/>
            <a:r>
              <a:t>Newsletters: Responses 10000-16000 month</a:t>
            </a:r>
          </a:p>
          <a:p>
            <a:pPr/>
            <a:r>
              <a:t>Acquisition: 1000-3000 per mailling</a:t>
            </a:r>
          </a:p>
          <a:p>
            <a:pPr/>
            <a:r>
              <a:t>Accounts for about 50% of our fundraising revenue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hape 1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Accounts for about 15%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Accounts for about 20% of revenue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Accounts for about 15% of our revenue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Shape 2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companies start with what they do.</a:t>
            </a:r>
          </a:p>
          <a:p>
            <a:pPr/>
          </a:p>
          <a:p>
            <a:pPr/>
            <a:r>
              <a:t>Successful companies start with why they do 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translate that to fundraising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Everyone has connections</a:t>
            </a:r>
          </a:p>
          <a:p>
            <a:pPr/>
            <a:r>
              <a:t>Everyone can contribute the fundraising effort in some way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37 years ago, Mother Angelica started this simple message, 15 Years after she was last on the air, people still keep EWTN between the gas and electric bill</a:t>
            </a:r>
          </a:p>
          <a:p>
            <a:pPr/>
          </a:p>
          <a:p>
            <a:pPr/>
            <a:r>
              <a:t>Great lesson to be learned, I can’t emphasize enough the importance of building your brand and being consistent with your message</a:t>
            </a:r>
          </a:p>
          <a:p>
            <a:pPr/>
          </a:p>
          <a:p>
            <a:pPr/>
            <a:r>
              <a:t>School gala example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93357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68462"/>
            <a:ext cx="9167813" cy="522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idx="1"/>
          </p:nvPr>
        </p:nvSpPr>
        <p:spPr>
          <a:xfrm>
            <a:off x="749300" y="2425700"/>
            <a:ext cx="8648700" cy="4470400"/>
          </a:xfrm>
          <a:prstGeom prst="rect">
            <a:avLst/>
          </a:prstGeom>
        </p:spPr>
        <p:txBody>
          <a:bodyPr lIns="38100" tIns="38100" rIns="38100" bIns="38100" anchor="ctr">
            <a:normAutofit fontScale="100000" lnSpcReduction="0"/>
          </a:bodyPr>
          <a:lstStyle>
            <a:lvl1pPr>
              <a:defRPr>
                <a:solidFill>
                  <a:srgbClr val="EBCD9C"/>
                </a:solidFill>
              </a:defRPr>
            </a:lvl1pPr>
            <a:lvl2pPr marL="831144">
              <a:defRPr>
                <a:solidFill>
                  <a:srgbClr val="EBCD9C"/>
                </a:solidFill>
              </a:defRPr>
            </a:lvl2pPr>
            <a:lvl3pPr marL="1186744">
              <a:defRPr>
                <a:solidFill>
                  <a:srgbClr val="EBCD9C"/>
                </a:solidFill>
              </a:defRPr>
            </a:lvl3pPr>
            <a:lvl4pPr marL="1542344">
              <a:defRPr>
                <a:solidFill>
                  <a:srgbClr val="EBCD9C"/>
                </a:solidFill>
              </a:defRPr>
            </a:lvl4pPr>
            <a:lvl5pPr marL="1897944">
              <a:defRPr>
                <a:solidFill>
                  <a:srgbClr val="EBCD9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Body Level One…"/>
          <p:cNvSpPr txBox="1"/>
          <p:nvPr>
            <p:ph type="body" idx="1"/>
          </p:nvPr>
        </p:nvSpPr>
        <p:spPr>
          <a:xfrm>
            <a:off x="749300" y="1028700"/>
            <a:ext cx="8648700" cy="5562600"/>
          </a:xfrm>
          <a:prstGeom prst="rect">
            <a:avLst/>
          </a:prstGeom>
        </p:spPr>
        <p:txBody>
          <a:bodyPr lIns="38100" tIns="38100" rIns="38100" bIns="38100" anchor="ctr">
            <a:normAutofit fontScale="100000" lnSpcReduction="0"/>
          </a:bodyPr>
          <a:lstStyle>
            <a:lvl1pPr>
              <a:spcBef>
                <a:spcPts val="3800"/>
              </a:spcBef>
              <a:defRPr>
                <a:solidFill>
                  <a:srgbClr val="EBCD9C"/>
                </a:solidFill>
              </a:defRPr>
            </a:lvl1pPr>
            <a:lvl2pPr marL="831144">
              <a:spcBef>
                <a:spcPts val="3800"/>
              </a:spcBef>
              <a:defRPr>
                <a:solidFill>
                  <a:srgbClr val="EBCD9C"/>
                </a:solidFill>
              </a:defRPr>
            </a:lvl2pPr>
            <a:lvl3pPr marL="1186744">
              <a:spcBef>
                <a:spcPts val="3800"/>
              </a:spcBef>
              <a:defRPr>
                <a:solidFill>
                  <a:srgbClr val="EBCD9C"/>
                </a:solidFill>
              </a:defRPr>
            </a:lvl3pPr>
            <a:lvl4pPr marL="1542344">
              <a:spcBef>
                <a:spcPts val="3800"/>
              </a:spcBef>
              <a:defRPr>
                <a:solidFill>
                  <a:srgbClr val="EBCD9C"/>
                </a:solidFill>
              </a:defRPr>
            </a:lvl4pPr>
            <a:lvl5pPr marL="1897944">
              <a:spcBef>
                <a:spcPts val="3800"/>
              </a:spcBef>
              <a:defRPr>
                <a:solidFill>
                  <a:srgbClr val="EBCD9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68462"/>
            <a:ext cx="9167813" cy="522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" name="Body Level One…"/>
          <p:cNvSpPr txBox="1"/>
          <p:nvPr>
            <p:ph type="body" idx="1"/>
          </p:nvPr>
        </p:nvSpPr>
        <p:spPr>
          <a:xfrm>
            <a:off x="749300" y="2425700"/>
            <a:ext cx="8648700" cy="4470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BCD9C"/>
                </a:solidFill>
              </a:defRPr>
            </a:lvl1pPr>
            <a:lvl2pPr marL="831144">
              <a:defRPr>
                <a:solidFill>
                  <a:srgbClr val="EBCD9C"/>
                </a:solidFill>
              </a:defRPr>
            </a:lvl2pPr>
            <a:lvl3pPr marL="1186744">
              <a:defRPr>
                <a:solidFill>
                  <a:srgbClr val="EBCD9C"/>
                </a:solidFill>
              </a:defRPr>
            </a:lvl3pPr>
            <a:lvl4pPr marL="1542344">
              <a:defRPr>
                <a:solidFill>
                  <a:srgbClr val="EBCD9C"/>
                </a:solidFill>
              </a:defRPr>
            </a:lvl4pPr>
            <a:lvl5pPr marL="1897944">
              <a:defRPr>
                <a:solidFill>
                  <a:srgbClr val="EBCD9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93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idx="1"/>
          </p:nvPr>
        </p:nvSpPr>
        <p:spPr>
          <a:xfrm>
            <a:off x="749300" y="2425700"/>
            <a:ext cx="8648700" cy="4470400"/>
          </a:xfrm>
          <a:prstGeom prst="rect">
            <a:avLst/>
          </a:prstGeom>
        </p:spPr>
        <p:txBody>
          <a:bodyPr lIns="38100" tIns="38100" rIns="38100" bIns="38100" anchor="ctr">
            <a:normAutofit fontScale="100000" lnSpcReduction="0"/>
          </a:bodyPr>
          <a:lstStyle>
            <a:lvl2pPr marL="831144"/>
            <a:lvl3pPr marL="1186744"/>
            <a:lvl4pPr marL="1542344"/>
            <a:lvl5pPr marL="1897944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93357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749300" y="2425700"/>
            <a:ext cx="3924300" cy="4470400"/>
          </a:xfrm>
          <a:prstGeom prst="rect">
            <a:avLst/>
          </a:prstGeom>
        </p:spPr>
        <p:txBody>
          <a:bodyPr lIns="38100" tIns="38100" rIns="38100" bIns="38100" anchor="ctr">
            <a:normAutofit fontScale="100000" lnSpcReduction="0"/>
          </a:bodyPr>
          <a:lstStyle>
            <a:lvl2pPr marL="831144"/>
            <a:lvl3pPr marL="1186744"/>
            <a:lvl4pPr marL="1542344"/>
            <a:lvl5pPr marL="1897944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93357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749300" y="2425700"/>
            <a:ext cx="3924300" cy="4470400"/>
          </a:xfrm>
          <a:prstGeom prst="rect">
            <a:avLst/>
          </a:prstGeom>
        </p:spPr>
        <p:txBody>
          <a:bodyPr lIns="38100" tIns="38100" rIns="38100" bIns="38100" anchor="ctr">
            <a:normAutofit fontScale="100000" lnSpcReduction="0"/>
          </a:bodyPr>
          <a:lstStyle>
            <a:lvl2pPr marL="831144"/>
            <a:lvl3pPr marL="1186744"/>
            <a:lvl4pPr marL="1542344"/>
            <a:lvl5pPr marL="1897944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93357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half" idx="1"/>
          </p:nvPr>
        </p:nvSpPr>
        <p:spPr>
          <a:xfrm>
            <a:off x="5473700" y="2425700"/>
            <a:ext cx="3924300" cy="4470400"/>
          </a:xfrm>
          <a:prstGeom prst="rect">
            <a:avLst/>
          </a:prstGeom>
        </p:spPr>
        <p:txBody>
          <a:bodyPr lIns="38100" tIns="38100" rIns="38100" bIns="38100" anchor="ctr">
            <a:normAutofit fontScale="100000" lnSpcReduction="0"/>
          </a:bodyPr>
          <a:lstStyle>
            <a:lvl2pPr marL="831144"/>
            <a:lvl3pPr marL="1186744"/>
            <a:lvl4pPr marL="1542344"/>
            <a:lvl5pPr marL="1897944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68462"/>
            <a:ext cx="9167813" cy="52228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itle Text"/>
          <p:cNvSpPr txBox="1"/>
          <p:nvPr>
            <p:ph type="title"/>
          </p:nvPr>
        </p:nvSpPr>
        <p:spPr>
          <a:xfrm>
            <a:off x="749300" y="241300"/>
            <a:ext cx="8648700" cy="1625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xfrm>
            <a:off x="749300" y="2667000"/>
            <a:ext cx="8648700" cy="22860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749300" y="1930400"/>
            <a:ext cx="8648700" cy="2286000"/>
          </a:xfrm>
          <a:prstGeom prst="rect">
            <a:avLst/>
          </a:prstGeom>
        </p:spPr>
        <p:txBody>
          <a:bodyPr lIns="38100" tIns="38100" rIns="38100" bIns="38100" anchor="b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quarter" idx="1"/>
          </p:nvPr>
        </p:nvSpPr>
        <p:spPr>
          <a:xfrm>
            <a:off x="749300" y="4203700"/>
            <a:ext cx="8648700" cy="1104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indent="0" defTabSz="584200">
              <a:spcBef>
                <a:spcPts val="100"/>
              </a:spcBef>
              <a:buSzTx/>
              <a:buNone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0" defTabSz="584200">
              <a:spcBef>
                <a:spcPts val="100"/>
              </a:spcBef>
              <a:buSzTx/>
              <a:buNone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0" defTabSz="584200">
              <a:spcBef>
                <a:spcPts val="100"/>
              </a:spcBef>
              <a:buSzTx/>
              <a:buNone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0" defTabSz="584200">
              <a:spcBef>
                <a:spcPts val="100"/>
              </a:spcBef>
              <a:buSzTx/>
              <a:buNone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0" defTabSz="584200">
              <a:spcBef>
                <a:spcPts val="100"/>
              </a:spcBef>
              <a:buSzTx/>
              <a:buNone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" y="5256212"/>
            <a:ext cx="9109075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tle Text"/>
          <p:cNvSpPr txBox="1"/>
          <p:nvPr>
            <p:ph type="title"/>
          </p:nvPr>
        </p:nvSpPr>
        <p:spPr>
          <a:xfrm>
            <a:off x="749300" y="5054600"/>
            <a:ext cx="8648700" cy="1435100"/>
          </a:xfrm>
          <a:prstGeom prst="rect">
            <a:avLst/>
          </a:prstGeom>
        </p:spPr>
        <p:txBody>
          <a:bodyPr lIns="38100" tIns="38100" rIns="38100" bIns="38100" anchor="b">
            <a:normAutofit fontScale="100000" lnSpcReduction="0"/>
          </a:bodyPr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749300" y="6477000"/>
            <a:ext cx="8648700" cy="787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EBCD9C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EBCD9C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EBCD9C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EBCD9C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EBCD9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8000" y="102305"/>
            <a:ext cx="9144000" cy="167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8000" y="1778000"/>
            <a:ext cx="9144000" cy="584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910666" y="6859410"/>
            <a:ext cx="2370668" cy="406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AE2B2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330200" marR="0" indent="-330200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1pPr>
      <a:lvl2pPr marL="8692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2pPr>
      <a:lvl3pPr marL="12248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3pPr>
      <a:lvl4pPr marL="15804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4pPr>
      <a:lvl5pPr marL="19360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5pPr>
      <a:lvl6pPr marL="23932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6pPr>
      <a:lvl7pPr marL="28504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7pPr>
      <a:lvl8pPr marL="33076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8pPr>
      <a:lvl9pPr marL="3764844" marR="0" indent="-513644" algn="l" defTabSz="9144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56000"/>
        <a:buFontTx/>
        <a:buChar char=""/>
        <a:tabLst/>
        <a:defRPr b="0" baseline="0" cap="none" i="0" spc="0" strike="noStrike" sz="2800" u="none">
          <a:ln>
            <a:noFill/>
          </a:ln>
          <a:solidFill>
            <a:srgbClr val="AE2B21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sfbrown@ewtn.c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EWTN…"/>
          <p:cNvSpPr txBox="1"/>
          <p:nvPr/>
        </p:nvSpPr>
        <p:spPr>
          <a:xfrm>
            <a:off x="482600" y="2336799"/>
            <a:ext cx="9194800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6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EWTN </a:t>
            </a:r>
          </a:p>
          <a:p>
            <a:pPr>
              <a:defRPr b="1" sz="6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Radio Conference</a:t>
            </a:r>
          </a:p>
          <a:p>
            <a:pPr>
              <a:defRPr b="1" sz="6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Mission Advancement</a:t>
            </a:r>
          </a:p>
        </p:txBody>
      </p:sp>
      <p:pic>
        <p:nvPicPr>
          <p:cNvPr id="1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November 2018"/>
          <p:cNvSpPr txBox="1"/>
          <p:nvPr/>
        </p:nvSpPr>
        <p:spPr>
          <a:xfrm>
            <a:off x="3677959" y="5548681"/>
            <a:ext cx="280408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November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tart with Why"/>
          <p:cNvSpPr txBox="1"/>
          <p:nvPr/>
        </p:nvSpPr>
        <p:spPr>
          <a:xfrm>
            <a:off x="1009855" y="814408"/>
            <a:ext cx="814029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8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Start with Why</a:t>
            </a:r>
          </a:p>
        </p:txBody>
      </p:sp>
      <p:pic>
        <p:nvPicPr>
          <p:cNvPr id="20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Group"/>
          <p:cNvGrpSpPr/>
          <p:nvPr/>
        </p:nvGrpSpPr>
        <p:grpSpPr>
          <a:xfrm>
            <a:off x="2736320" y="2354579"/>
            <a:ext cx="4687360" cy="4617370"/>
            <a:chOff x="0" y="0"/>
            <a:chExt cx="4687358" cy="4617368"/>
          </a:xfrm>
        </p:grpSpPr>
        <p:sp>
          <p:nvSpPr>
            <p:cNvPr id="203" name="What"/>
            <p:cNvSpPr/>
            <p:nvPr/>
          </p:nvSpPr>
          <p:spPr>
            <a:xfrm>
              <a:off x="0" y="0"/>
              <a:ext cx="4687359" cy="4617369"/>
            </a:xfrm>
            <a:prstGeom prst="ellipse">
              <a:avLst/>
            </a:prstGeom>
            <a:solidFill>
              <a:srgbClr val="D4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rgbClr val="091718"/>
                  </a:solidFill>
                </a:defRPr>
              </a:lvl1pPr>
            </a:lstStyle>
            <a:p>
              <a:pPr/>
              <a:r>
                <a:t>What</a:t>
              </a:r>
            </a:p>
          </p:txBody>
        </p:sp>
        <p:sp>
          <p:nvSpPr>
            <p:cNvPr id="204" name="How"/>
            <p:cNvSpPr/>
            <p:nvPr/>
          </p:nvSpPr>
          <p:spPr>
            <a:xfrm>
              <a:off x="770960" y="736756"/>
              <a:ext cx="3145439" cy="3143856"/>
            </a:xfrm>
            <a:prstGeom prst="ellipse">
              <a:avLst/>
            </a:prstGeom>
            <a:solidFill>
              <a:srgbClr val="D6FFFF"/>
            </a:solidFill>
            <a:ln w="3175" cap="flat">
              <a:solidFill>
                <a:srgbClr val="4B4B4B"/>
              </a:solidFill>
              <a:prstDash val="solid"/>
              <a:round/>
            </a:ln>
            <a:effectLst>
              <a:outerShdw sx="100000" sy="100000" kx="0" ky="0" algn="b" rotWithShape="0" blurRad="190500" dist="508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spcBef>
                  <a:spcPts val="1300"/>
                </a:spcBef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How</a:t>
              </a:r>
            </a:p>
          </p:txBody>
        </p:sp>
        <p:sp>
          <p:nvSpPr>
            <p:cNvPr id="205" name="Why"/>
            <p:cNvSpPr/>
            <p:nvPr/>
          </p:nvSpPr>
          <p:spPr>
            <a:xfrm>
              <a:off x="1603954" y="1577244"/>
              <a:ext cx="1479451" cy="1462880"/>
            </a:xfrm>
            <a:prstGeom prst="ellipse">
              <a:avLst/>
            </a:prstGeom>
            <a:solidFill>
              <a:srgbClr val="D5FFFF"/>
            </a:solidFill>
            <a:ln w="3175" cap="flat">
              <a:solidFill>
                <a:srgbClr val="565656"/>
              </a:solidFill>
              <a:prstDash val="solid"/>
              <a:round/>
            </a:ln>
            <a:effectLst>
              <a:outerShdw sx="100000" sy="100000" kx="0" ky="0" algn="b" rotWithShape="0" blurRad="190500" dist="508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Why</a:t>
              </a:r>
            </a:p>
          </p:txBody>
        </p:sp>
      </p:grpSp>
      <p:sp>
        <p:nvSpPr>
          <p:cNvPr id="207" name="Line"/>
          <p:cNvSpPr/>
          <p:nvPr/>
        </p:nvSpPr>
        <p:spPr>
          <a:xfrm>
            <a:off x="3990684" y="3007889"/>
            <a:ext cx="1022614" cy="1427330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AE2B21"/>
                </a:solidFill>
              </a:defRPr>
            </a:pPr>
          </a:p>
        </p:txBody>
      </p:sp>
      <p:sp>
        <p:nvSpPr>
          <p:cNvPr id="208" name="Line"/>
          <p:cNvSpPr/>
          <p:nvPr/>
        </p:nvSpPr>
        <p:spPr>
          <a:xfrm flipV="1">
            <a:off x="5199455" y="2996559"/>
            <a:ext cx="958914" cy="1351807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AE2B21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4"/>
      <p:bldP build="whole" bldLvl="1" animBg="1" rev="0" advAuto="0" spid="206" grpId="1"/>
      <p:bldP build="whole" bldLvl="1" animBg="1" rev="0" advAuto="0" spid="207" grpId="2"/>
      <p:bldP build="whole" bldLvl="1" animBg="1" rev="0" advAuto="0" spid="207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wo Fundraising Examples"/>
          <p:cNvSpPr txBox="1"/>
          <p:nvPr/>
        </p:nvSpPr>
        <p:spPr>
          <a:xfrm>
            <a:off x="1978944" y="419100"/>
            <a:ext cx="814029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Two Fundraising Examples</a:t>
            </a:r>
          </a:p>
        </p:txBody>
      </p:sp>
      <p:sp>
        <p:nvSpPr>
          <p:cNvPr id="213" name="Pitch 1…"/>
          <p:cNvSpPr txBox="1"/>
          <p:nvPr/>
        </p:nvSpPr>
        <p:spPr>
          <a:xfrm>
            <a:off x="730830" y="1536180"/>
            <a:ext cx="9139652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228600">
              <a:spcBef>
                <a:spcPts val="1400"/>
              </a:spcBef>
              <a:defRPr b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Pitch 1</a:t>
            </a:r>
          </a:p>
          <a:p>
            <a:pPr lvl="1" indent="228600" algn="l">
              <a:spcBef>
                <a:spcPts val="14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What:</a:t>
            </a:r>
            <a:r>
              <a:t> We need your help</a:t>
            </a:r>
          </a:p>
          <a:p>
            <a:pPr lvl="1" indent="228600" algn="l">
              <a:spcBef>
                <a:spcPts val="14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How:</a:t>
            </a:r>
            <a:r>
              <a:t> Please give us money now</a:t>
            </a:r>
          </a:p>
          <a:p>
            <a:pPr lvl="1" indent="228600" algn="l">
              <a:spcBef>
                <a:spcPts val="14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Why:</a:t>
            </a:r>
            <a:r>
              <a:t> We’ll have to shut down if you don’t</a:t>
            </a:r>
          </a:p>
          <a:p>
            <a:pPr lvl="1" indent="228600">
              <a:spcBef>
                <a:spcPts val="1400"/>
              </a:spcBef>
              <a:defRPr b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Pitch 2</a:t>
            </a:r>
          </a:p>
          <a:p>
            <a:pPr lvl="1" indent="228600" algn="l">
              <a:spcBef>
                <a:spcPts val="14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Why:</a:t>
            </a:r>
            <a:r>
              <a:t> We change lives</a:t>
            </a:r>
          </a:p>
          <a:p>
            <a:pPr lvl="1" indent="228600" algn="l">
              <a:spcBef>
                <a:spcPts val="14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How:</a:t>
            </a:r>
            <a:r>
              <a:t> We transmit the Truth of the Eternal Word</a:t>
            </a:r>
          </a:p>
          <a:p>
            <a:pPr lvl="1" indent="228600" algn="l">
              <a:spcBef>
                <a:spcPts val="1400"/>
              </a:spcBef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What:</a:t>
            </a:r>
            <a:r>
              <a:t> We are the Catholic Radio Station in your hometown. Please join us in changing lives.</a:t>
            </a:r>
          </a:p>
        </p:txBody>
      </p:sp>
      <p:pic>
        <p:nvPicPr>
          <p:cNvPr id="21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Why do you fundraise?"/>
          <p:cNvSpPr txBox="1"/>
          <p:nvPr/>
        </p:nvSpPr>
        <p:spPr>
          <a:xfrm>
            <a:off x="1772998" y="412749"/>
            <a:ext cx="81402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5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Why do you fundraise?</a:t>
            </a:r>
          </a:p>
        </p:txBody>
      </p:sp>
      <p:sp>
        <p:nvSpPr>
          <p:cNvPr id="220" name="Because a young woman is considering an abortion…"/>
          <p:cNvSpPr txBox="1"/>
          <p:nvPr/>
        </p:nvSpPr>
        <p:spPr>
          <a:xfrm>
            <a:off x="758328" y="1625600"/>
            <a:ext cx="9139652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Because a young woman is considering an abortion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Because a young priest needs your message so he can persevere in his vocation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Because a grandmother is lonely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Because if you don’t, no one will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Because Jesus Christ proclaimed to all of us “Go therefore and make disciples of all nations”</a:t>
            </a:r>
          </a:p>
        </p:txBody>
      </p:sp>
      <p:pic>
        <p:nvPicPr>
          <p:cNvPr id="22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eople don’t buy what you do, they buy why you do it"/>
          <p:cNvSpPr txBox="1"/>
          <p:nvPr/>
        </p:nvSpPr>
        <p:spPr>
          <a:xfrm>
            <a:off x="139009" y="1642850"/>
            <a:ext cx="988198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People don’t buy what you do, they buy why you do it</a:t>
            </a:r>
          </a:p>
        </p:txBody>
      </p:sp>
      <p:pic>
        <p:nvPicPr>
          <p:cNvPr id="22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" name="Group"/>
          <p:cNvGrpSpPr/>
          <p:nvPr/>
        </p:nvGrpSpPr>
        <p:grpSpPr>
          <a:xfrm>
            <a:off x="2736320" y="2676198"/>
            <a:ext cx="4687360" cy="4617370"/>
            <a:chOff x="0" y="0"/>
            <a:chExt cx="4687358" cy="4617368"/>
          </a:xfrm>
        </p:grpSpPr>
        <p:sp>
          <p:nvSpPr>
            <p:cNvPr id="227" name="What"/>
            <p:cNvSpPr/>
            <p:nvPr/>
          </p:nvSpPr>
          <p:spPr>
            <a:xfrm>
              <a:off x="0" y="0"/>
              <a:ext cx="4687359" cy="4617369"/>
            </a:xfrm>
            <a:prstGeom prst="ellipse">
              <a:avLst/>
            </a:prstGeom>
            <a:solidFill>
              <a:srgbClr val="D4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rgbClr val="091718"/>
                  </a:solidFill>
                </a:defRPr>
              </a:lvl1pPr>
            </a:lstStyle>
            <a:p>
              <a:pPr/>
              <a:r>
                <a:t>What</a:t>
              </a:r>
            </a:p>
          </p:txBody>
        </p:sp>
        <p:sp>
          <p:nvSpPr>
            <p:cNvPr id="228" name="How"/>
            <p:cNvSpPr/>
            <p:nvPr/>
          </p:nvSpPr>
          <p:spPr>
            <a:xfrm>
              <a:off x="770960" y="694635"/>
              <a:ext cx="3145439" cy="3143856"/>
            </a:xfrm>
            <a:prstGeom prst="ellipse">
              <a:avLst/>
            </a:prstGeom>
            <a:solidFill>
              <a:srgbClr val="D6FFFF"/>
            </a:solidFill>
            <a:ln w="3175" cap="flat">
              <a:solidFill>
                <a:srgbClr val="4B4B4B"/>
              </a:solidFill>
              <a:prstDash val="solid"/>
              <a:round/>
            </a:ln>
            <a:effectLst>
              <a:outerShdw sx="100000" sy="100000" kx="0" ky="0" algn="b" rotWithShape="0" blurRad="190500" dist="508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spcBef>
                  <a:spcPts val="1300"/>
                </a:spcBef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How</a:t>
              </a:r>
            </a:p>
          </p:txBody>
        </p:sp>
        <p:sp>
          <p:nvSpPr>
            <p:cNvPr id="229" name="Why"/>
            <p:cNvSpPr/>
            <p:nvPr/>
          </p:nvSpPr>
          <p:spPr>
            <a:xfrm>
              <a:off x="1603954" y="1535123"/>
              <a:ext cx="1479451" cy="1462881"/>
            </a:xfrm>
            <a:prstGeom prst="ellipse">
              <a:avLst/>
            </a:prstGeom>
            <a:solidFill>
              <a:srgbClr val="D5FFFF"/>
            </a:solidFill>
            <a:ln w="3175" cap="flat">
              <a:solidFill>
                <a:srgbClr val="565656"/>
              </a:solidFill>
              <a:prstDash val="solid"/>
              <a:round/>
            </a:ln>
            <a:effectLst>
              <a:outerShdw sx="100000" sy="100000" kx="0" ky="0" algn="b" rotWithShape="0" blurRad="190500" dist="508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Why</a:t>
              </a:r>
            </a:p>
          </p:txBody>
        </p:sp>
      </p:grpSp>
      <p:sp>
        <p:nvSpPr>
          <p:cNvPr id="231" name="Start With Why"/>
          <p:cNvSpPr txBox="1"/>
          <p:nvPr/>
        </p:nvSpPr>
        <p:spPr>
          <a:xfrm>
            <a:off x="3449607" y="260036"/>
            <a:ext cx="326078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500">
                <a:solidFill>
                  <a:srgbClr val="9D12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Start With Why</a:t>
            </a:r>
          </a:p>
        </p:txBody>
      </p:sp>
      <p:sp>
        <p:nvSpPr>
          <p:cNvPr id="232" name="Line"/>
          <p:cNvSpPr/>
          <p:nvPr/>
        </p:nvSpPr>
        <p:spPr>
          <a:xfrm flipV="1">
            <a:off x="5167121" y="3369002"/>
            <a:ext cx="1270001" cy="12700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AE2B21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oint 2: Who is the fundraiser in your organization?"/>
          <p:cNvSpPr txBox="1"/>
          <p:nvPr/>
        </p:nvSpPr>
        <p:spPr>
          <a:xfrm>
            <a:off x="1684735" y="278899"/>
            <a:ext cx="814029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5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Point 2: Who is the fundraiser in your organization?</a:t>
            </a:r>
          </a:p>
        </p:txBody>
      </p:sp>
      <p:pic>
        <p:nvPicPr>
          <p:cNvPr id="23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EVERYONE!"/>
          <p:cNvSpPr txBox="1"/>
          <p:nvPr/>
        </p:nvSpPr>
        <p:spPr>
          <a:xfrm>
            <a:off x="1440972" y="3524000"/>
            <a:ext cx="814029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57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EVERYONE!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  <p:bldP build="whole" bldLvl="1" animBg="1" rev="0" advAuto="0" spid="23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creen Shot 2018-11-07 at 8.04.24 PM.png" descr="Screen Shot 2018-11-07 at 8.04.24 PM.png"/>
          <p:cNvPicPr>
            <a:picLocks noChangeAspect="1"/>
          </p:cNvPicPr>
          <p:nvPr/>
        </p:nvPicPr>
        <p:blipFill>
          <a:blip r:embed="rId3">
            <a:alphaModFix amt="17747"/>
            <a:extLst/>
          </a:blip>
          <a:stretch>
            <a:fillRect/>
          </a:stretch>
        </p:blipFill>
        <p:spPr>
          <a:xfrm>
            <a:off x="1814124" y="522494"/>
            <a:ext cx="6980420" cy="618104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“And Remember, Keep Us Between Your Gas and Electric Bill…..”…"/>
          <p:cNvSpPr txBox="1"/>
          <p:nvPr/>
        </p:nvSpPr>
        <p:spPr>
          <a:xfrm>
            <a:off x="1390527" y="3124199"/>
            <a:ext cx="814029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defRPr b="1" i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“And Remember, Keep Us Between Your Gas and Electric Bill…..”</a:t>
            </a:r>
          </a:p>
          <a:p>
            <a:pPr algn="r">
              <a:defRPr b="1" i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Mother M. Angelica</a:t>
            </a:r>
          </a:p>
        </p:txBody>
      </p:sp>
      <p:pic>
        <p:nvPicPr>
          <p:cNvPr id="24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Point 3: Brand and Fundraising Message"/>
          <p:cNvSpPr txBox="1"/>
          <p:nvPr/>
        </p:nvSpPr>
        <p:spPr>
          <a:xfrm>
            <a:off x="2267758" y="74925"/>
            <a:ext cx="749734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Point 3: Brand and Fundraising Message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3"/>
      <p:bldP build="whole" bldLvl="1" animBg="1" rev="0" advAuto="0" spid="245" grpId="1"/>
      <p:bldP build="whole" bldLvl="1" animBg="1" rev="0" advAuto="0" spid="24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oint 4: God’s Providence"/>
          <p:cNvSpPr txBox="1"/>
          <p:nvPr/>
        </p:nvSpPr>
        <p:spPr>
          <a:xfrm>
            <a:off x="1993654" y="494084"/>
            <a:ext cx="903245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4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Point 4: God’s Providence</a:t>
            </a:r>
          </a:p>
        </p:txBody>
      </p:sp>
      <p:sp>
        <p:nvSpPr>
          <p:cNvPr id="250" name="“Unless you’re willing to do the ridiculous, God will not do the miraculous”…"/>
          <p:cNvSpPr txBox="1"/>
          <p:nvPr/>
        </p:nvSpPr>
        <p:spPr>
          <a:xfrm>
            <a:off x="645538" y="1508750"/>
            <a:ext cx="9139652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spcBef>
                <a:spcPts val="1400"/>
              </a:spcBef>
              <a:defRPr i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“Unless you’re willing to do the ridiculous, God will not do the miraculous”</a:t>
            </a:r>
          </a:p>
          <a:p>
            <a:pPr lvl="1" indent="228600" algn="r">
              <a:spcBef>
                <a:spcPts val="1400"/>
              </a:spcBef>
              <a:defRPr i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Mother M. Angelica</a:t>
            </a:r>
          </a:p>
          <a:p>
            <a: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Be prepared: Pray and Use your gifts and talents</a:t>
            </a:r>
          </a:p>
          <a:p>
            <a: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John 6:1-14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Feeding of the 5,000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John 6:9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The boy who was prepared</a:t>
            </a:r>
          </a:p>
          <a:p>
            <a:pPr lvl="3" marL="1413710" indent="-270710" algn="l">
              <a:spcBef>
                <a:spcPts val="1400"/>
              </a:spcBef>
              <a:buSzPct val="100000"/>
              <a:buChar char="•"/>
              <a:defRPr i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“There is a lad here who has five barley loaves and two fish”</a:t>
            </a:r>
          </a:p>
        </p:txBody>
      </p:sp>
      <p:pic>
        <p:nvPicPr>
          <p:cNvPr id="25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sk"/>
          <p:cNvSpPr/>
          <p:nvPr/>
        </p:nvSpPr>
        <p:spPr>
          <a:xfrm>
            <a:off x="4064339" y="1147627"/>
            <a:ext cx="1553578" cy="1549561"/>
          </a:xfrm>
          <a:prstGeom prst="ellipse">
            <a:avLst/>
          </a:prstGeom>
          <a:solidFill>
            <a:srgbClr val="AE2B21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Ask</a:t>
            </a:r>
          </a:p>
        </p:txBody>
      </p:sp>
      <p:sp>
        <p:nvSpPr>
          <p:cNvPr id="259" name="Line"/>
          <p:cNvSpPr/>
          <p:nvPr/>
        </p:nvSpPr>
        <p:spPr>
          <a:xfrm flipV="1">
            <a:off x="2568982" y="2716133"/>
            <a:ext cx="1828841" cy="226651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AE2B21"/>
                </a:solidFill>
              </a:defRPr>
            </a:pPr>
          </a:p>
        </p:txBody>
      </p:sp>
      <p:grpSp>
        <p:nvGrpSpPr>
          <p:cNvPr id="262" name="Group"/>
          <p:cNvGrpSpPr/>
          <p:nvPr/>
        </p:nvGrpSpPr>
        <p:grpSpPr>
          <a:xfrm>
            <a:off x="1401752" y="4922813"/>
            <a:ext cx="5288387" cy="1549560"/>
            <a:chOff x="0" y="0"/>
            <a:chExt cx="5288386" cy="1549559"/>
          </a:xfrm>
        </p:grpSpPr>
        <p:sp>
          <p:nvSpPr>
            <p:cNvPr id="260" name="Report"/>
            <p:cNvSpPr/>
            <p:nvPr/>
          </p:nvSpPr>
          <p:spPr>
            <a:xfrm>
              <a:off x="0" y="0"/>
              <a:ext cx="1553578" cy="1549560"/>
            </a:xfrm>
            <a:prstGeom prst="ellipse">
              <a:avLst/>
            </a:prstGeom>
            <a:solidFill>
              <a:srgbClr val="AE2B2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Report</a:t>
              </a:r>
            </a:p>
          </p:txBody>
        </p:sp>
        <p:sp>
          <p:nvSpPr>
            <p:cNvPr id="261" name="Line"/>
            <p:cNvSpPr/>
            <p:nvPr/>
          </p:nvSpPr>
          <p:spPr>
            <a:xfrm flipH="1" flipV="1">
              <a:off x="1590365" y="774779"/>
              <a:ext cx="369802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AE2B21"/>
                  </a:solidFill>
                </a:defRPr>
              </a:pPr>
            </a:p>
          </p:txBody>
        </p:sp>
      </p:grpSp>
      <p:grpSp>
        <p:nvGrpSpPr>
          <p:cNvPr id="265" name="Group"/>
          <p:cNvGrpSpPr/>
          <p:nvPr/>
        </p:nvGrpSpPr>
        <p:grpSpPr>
          <a:xfrm>
            <a:off x="5314438" y="2708893"/>
            <a:ext cx="3032415" cy="3763480"/>
            <a:chOff x="0" y="0"/>
            <a:chExt cx="3032414" cy="3763478"/>
          </a:xfrm>
        </p:grpSpPr>
        <p:sp>
          <p:nvSpPr>
            <p:cNvPr id="263" name="Thank You"/>
            <p:cNvSpPr/>
            <p:nvPr/>
          </p:nvSpPr>
          <p:spPr>
            <a:xfrm>
              <a:off x="1478836" y="2213919"/>
              <a:ext cx="1553579" cy="1549561"/>
            </a:xfrm>
            <a:prstGeom prst="ellipse">
              <a:avLst/>
            </a:prstGeom>
            <a:solidFill>
              <a:srgbClr val="AE2B2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Thank You</a:t>
              </a:r>
            </a:p>
          </p:txBody>
        </p:sp>
        <p:sp>
          <p:nvSpPr>
            <p:cNvPr id="264" name="Line"/>
            <p:cNvSpPr/>
            <p:nvPr/>
          </p:nvSpPr>
          <p:spPr>
            <a:xfrm>
              <a:off x="0" y="0"/>
              <a:ext cx="1723282" cy="229659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AE2B21"/>
                  </a:solidFill>
                </a:defRPr>
              </a:pPr>
            </a:p>
          </p:txBody>
        </p:sp>
      </p:grpSp>
      <p:sp>
        <p:nvSpPr>
          <p:cNvPr id="266" name="Donation made, donors feels good…"/>
          <p:cNvSpPr txBox="1"/>
          <p:nvPr/>
        </p:nvSpPr>
        <p:spPr>
          <a:xfrm>
            <a:off x="5725900" y="1400437"/>
            <a:ext cx="2209491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Donation made, donors feels good…</a:t>
            </a:r>
          </a:p>
        </p:txBody>
      </p:sp>
      <p:sp>
        <p:nvSpPr>
          <p:cNvPr id="267" name="Donor feels appreciated…"/>
          <p:cNvSpPr txBox="1"/>
          <p:nvPr/>
        </p:nvSpPr>
        <p:spPr>
          <a:xfrm>
            <a:off x="6916170" y="4251224"/>
            <a:ext cx="311751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Donor feels appreciated…</a:t>
            </a:r>
          </a:p>
        </p:txBody>
      </p:sp>
      <p:sp>
        <p:nvSpPr>
          <p:cNvPr id="268" name="Donor feels they made a difference…"/>
          <p:cNvSpPr txBox="1"/>
          <p:nvPr/>
        </p:nvSpPr>
        <p:spPr>
          <a:xfrm>
            <a:off x="-44241" y="3933724"/>
            <a:ext cx="1925579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Donor feels they made a difference…</a:t>
            </a:r>
          </a:p>
        </p:txBody>
      </p:sp>
      <p:sp>
        <p:nvSpPr>
          <p:cNvPr id="269" name="Point 5: Simplified Gift Cycle"/>
          <p:cNvSpPr txBox="1"/>
          <p:nvPr/>
        </p:nvSpPr>
        <p:spPr>
          <a:xfrm>
            <a:off x="1767596" y="181703"/>
            <a:ext cx="624727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Point 5: Simplified Gift Cycle</a:t>
            </a:r>
          </a:p>
        </p:txBody>
      </p:sp>
      <p:sp>
        <p:nvSpPr>
          <p:cNvPr id="270" name="But uneasy, they don’t know what you will do"/>
          <p:cNvSpPr txBox="1"/>
          <p:nvPr/>
        </p:nvSpPr>
        <p:spPr>
          <a:xfrm>
            <a:off x="6181887" y="2825831"/>
            <a:ext cx="2099507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But uneasy, they don’t know what you will do</a:t>
            </a:r>
          </a:p>
        </p:txBody>
      </p:sp>
      <p:sp>
        <p:nvSpPr>
          <p:cNvPr id="271" name="But did the gift make a difference?"/>
          <p:cNvSpPr txBox="1"/>
          <p:nvPr/>
        </p:nvSpPr>
        <p:spPr>
          <a:xfrm>
            <a:off x="2875345" y="5830506"/>
            <a:ext cx="393156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But did the gift make a difference?</a:t>
            </a:r>
          </a:p>
        </p:txBody>
      </p:sp>
      <p:sp>
        <p:nvSpPr>
          <p:cNvPr id="272" name="Trust grows"/>
          <p:cNvSpPr txBox="1"/>
          <p:nvPr/>
        </p:nvSpPr>
        <p:spPr>
          <a:xfrm>
            <a:off x="2001682" y="3075954"/>
            <a:ext cx="144930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Trust grows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4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5"/>
      <p:bldP build="whole" bldLvl="1" animBg="1" rev="0" advAuto="0" spid="270" grpId="3"/>
      <p:bldP build="whole" bldLvl="1" animBg="1" rev="0" advAuto="0" spid="266" grpId="2"/>
      <p:bldP build="whole" bldLvl="1" animBg="1" rev="0" advAuto="0" spid="258" grpId="1"/>
      <p:bldP build="whole" bldLvl="1" animBg="1" rev="0" advAuto="0" spid="262" grpId="7"/>
      <p:bldP build="whole" bldLvl="1" animBg="1" rev="0" advAuto="0" spid="268" grpId="8"/>
      <p:bldP build="whole" bldLvl="1" animBg="1" rev="0" advAuto="0" spid="272" grpId="9"/>
      <p:bldP build="whole" bldLvl="1" animBg="1" rev="0" advAuto="0" spid="259" grpId="10"/>
      <p:bldP build="whole" bldLvl="1" animBg="1" rev="0" advAuto="0" spid="271" grpId="6"/>
      <p:bldP build="whole" bldLvl="1" animBg="1" rev="0" advAuto="0" spid="265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oint 6: Simple Integrated Fundraising"/>
          <p:cNvSpPr txBox="1"/>
          <p:nvPr/>
        </p:nvSpPr>
        <p:spPr>
          <a:xfrm>
            <a:off x="1934812" y="419100"/>
            <a:ext cx="814029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Point 6: Simple Integrated Fundraising</a:t>
            </a:r>
          </a:p>
        </p:txBody>
      </p:sp>
      <p:sp>
        <p:nvSpPr>
          <p:cNvPr id="277" name="On Air Appeal: Communicate “Why”: Impact Testimony…"/>
          <p:cNvSpPr txBox="1"/>
          <p:nvPr/>
        </p:nvSpPr>
        <p:spPr>
          <a:xfrm>
            <a:off x="760251" y="1643056"/>
            <a:ext cx="9139652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On Air Appeal:</a:t>
            </a:r>
            <a:r>
              <a:t> Communicate “Why”: Impact Testimony</a:t>
            </a:r>
          </a:p>
          <a:p>
            <a: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Email/Social Media Appeal 1:</a:t>
            </a:r>
            <a:r>
              <a:t> Supports on-air appeal to cultivate donors</a:t>
            </a:r>
          </a:p>
          <a:p>
            <a: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Letters or Direct Mail:</a:t>
            </a:r>
            <a:r>
              <a:t> Presents high level case for support, reinforces “why”, with solicitation</a:t>
            </a:r>
          </a:p>
          <a:p>
            <a: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Email Appeal 2:</a:t>
            </a:r>
            <a:r>
              <a:t> “Chases" your letter or direct mail with case for support, “why” reinforcement and solicitation</a:t>
            </a:r>
          </a:p>
          <a:p>
            <a: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Major Gift Asks: </a:t>
            </a:r>
            <a:r>
              <a:t>In-depth case for support presentation with impact stories that flow from your “why”, highly individualized gift proposal for select donors</a:t>
            </a:r>
          </a:p>
        </p:txBody>
      </p:sp>
      <p:pic>
        <p:nvPicPr>
          <p:cNvPr id="27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oint 7: Tools"/>
          <p:cNvSpPr txBox="1"/>
          <p:nvPr/>
        </p:nvSpPr>
        <p:spPr>
          <a:xfrm>
            <a:off x="1875971" y="412749"/>
            <a:ext cx="81402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5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Point 7: Tools</a:t>
            </a:r>
          </a:p>
        </p:txBody>
      </p:sp>
      <p:sp>
        <p:nvSpPr>
          <p:cNvPr id="284" name="Accountability: Weekly Activity Reports or Scorecards"/>
          <p:cNvSpPr txBox="1"/>
          <p:nvPr/>
        </p:nvSpPr>
        <p:spPr>
          <a:xfrm>
            <a:off x="730830" y="1812883"/>
            <a:ext cx="91396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270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Accountability: Weekly Activity Reports or Scorecards</a:t>
            </a:r>
          </a:p>
        </p:txBody>
      </p:sp>
      <p:pic>
        <p:nvPicPr>
          <p:cNvPr id="28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Screen Shot 2018-11-07 at 9.57.16 PM.png" descr="Screen Shot 2018-11-07 at 9.57.1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9479" y="2308237"/>
            <a:ext cx="5341042" cy="280488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racking: Donor Pipeline…"/>
          <p:cNvSpPr txBox="1"/>
          <p:nvPr/>
        </p:nvSpPr>
        <p:spPr>
          <a:xfrm>
            <a:off x="752689" y="5202077"/>
            <a:ext cx="4618401" cy="171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marL="320842" indent="-320842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Tracking: Donor Pipeline</a:t>
            </a:r>
          </a:p>
          <a:p>
            <a:pPr lvl="1" marL="701842" indent="-320842" algn="l"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Database Software</a:t>
            </a:r>
          </a:p>
          <a:p>
            <a:pPr lvl="1" marL="701842" indent="-320842" algn="l"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Excel</a:t>
            </a:r>
          </a:p>
          <a:p>
            <a:pPr lvl="1" marL="701842" indent="-320842" algn="l"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Index cards in a shoebox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  <p:bldP build="whole" bldLvl="1" animBg="1" rev="0" advAuto="0" spid="288" grpId="4"/>
      <p:bldP build="p" bldLvl="5" animBg="1" rev="0" advAuto="0" spid="284" grpId="2"/>
      <p:bldP build="whole" bldLvl="1" animBg="1" rev="0" advAuto="0" spid="287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cott F. Brown…"/>
          <p:cNvSpPr txBox="1"/>
          <p:nvPr/>
        </p:nvSpPr>
        <p:spPr>
          <a:xfrm>
            <a:off x="427547" y="2634038"/>
            <a:ext cx="9304906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4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Scott F. Brown</a:t>
            </a:r>
          </a:p>
          <a:p>
            <a:pPr>
              <a:defRPr b="1" sz="4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Vice President, Mission Advancement </a:t>
            </a:r>
          </a:p>
          <a:p>
            <a:pPr>
              <a:defRPr b="1" sz="4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EWTN</a:t>
            </a:r>
          </a:p>
        </p:txBody>
      </p:sp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oint 8: The Magic Fundraising Silver Bullet"/>
          <p:cNvSpPr txBox="1"/>
          <p:nvPr/>
        </p:nvSpPr>
        <p:spPr>
          <a:xfrm>
            <a:off x="1934812" y="450850"/>
            <a:ext cx="814029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Point 8: The Magic Fundraising Silver Bullet</a:t>
            </a:r>
          </a:p>
        </p:txBody>
      </p:sp>
      <p:pic>
        <p:nvPicPr>
          <p:cNvPr id="29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here is no magic, fundraising silver bullet"/>
          <p:cNvSpPr txBox="1"/>
          <p:nvPr/>
        </p:nvSpPr>
        <p:spPr>
          <a:xfrm>
            <a:off x="415250" y="3359042"/>
            <a:ext cx="932950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There is no magic, fundraising silver bullet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  <p:bldP build="whole" bldLvl="1" animBg="1" rev="0" advAuto="0" spid="295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Keep it Simple: Follow the Steps"/>
          <p:cNvSpPr txBox="1"/>
          <p:nvPr/>
        </p:nvSpPr>
        <p:spPr>
          <a:xfrm>
            <a:off x="1991298" y="153993"/>
            <a:ext cx="788257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4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Keep it Simple: Follow the Steps</a:t>
            </a:r>
          </a:p>
        </p:txBody>
      </p:sp>
      <p:sp>
        <p:nvSpPr>
          <p:cNvPr id="300" name="Start With Why…"/>
          <p:cNvSpPr txBox="1"/>
          <p:nvPr/>
        </p:nvSpPr>
        <p:spPr>
          <a:xfrm>
            <a:off x="1581909" y="2133923"/>
            <a:ext cx="8079696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Start With Why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Everyone Fundraises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Consistent brand and fundraising message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Trust in God’s Providence and be prepared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Follow the Gift Cycle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Integrated your fundraising channels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Use tools that help you manage fundraising</a:t>
            </a:r>
          </a:p>
        </p:txBody>
      </p:sp>
      <p:pic>
        <p:nvPicPr>
          <p:cNvPr id="30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2601.jpg" descr="IMG_2601.jpg"/>
          <p:cNvPicPr>
            <a:picLocks noChangeAspect="1"/>
          </p:cNvPicPr>
          <p:nvPr/>
        </p:nvPicPr>
        <p:blipFill>
          <a:blip r:embed="rId2">
            <a:alphaModFix amt="15700"/>
            <a:extLst/>
          </a:blip>
          <a:stretch>
            <a:fillRect/>
          </a:stretch>
        </p:blipFill>
        <p:spPr>
          <a:xfrm>
            <a:off x="127000" y="1052699"/>
            <a:ext cx="10160000" cy="5768602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EWTN Mission Advancement Team…"/>
          <p:cNvSpPr txBox="1"/>
          <p:nvPr/>
        </p:nvSpPr>
        <p:spPr>
          <a:xfrm>
            <a:off x="1715011" y="92914"/>
            <a:ext cx="795369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EWTN Mission Advancement Team</a:t>
            </a:r>
          </a:p>
          <a:p>
            <a:pPr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Ready to Help You</a:t>
            </a:r>
          </a:p>
        </p:txBody>
      </p:sp>
      <p:sp>
        <p:nvSpPr>
          <p:cNvPr id="306" name="Mission Advancement Officers…"/>
          <p:cNvSpPr txBox="1"/>
          <p:nvPr/>
        </p:nvSpPr>
        <p:spPr>
          <a:xfrm>
            <a:off x="510174" y="1634450"/>
            <a:ext cx="9139652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b="1"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Mission Advancement Officers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Maria Vickroy-Peralta: Southeast </a:t>
            </a:r>
            <a:r>
              <a:rPr sz="2500"/>
              <a:t>Region</a:t>
            </a:r>
            <a:r>
              <a:t> - January 2018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Cathleen Collins: Western Region - October 2017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David Amirault: Midwest Region - November 2018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Interviewing for Northeast Region</a:t>
            </a:r>
          </a:p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b="1"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Legacy Giving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Ryan Flood: Legacy Giving Advisor - September 2018</a:t>
            </a:r>
          </a:p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b="1"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Direct Response Program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Rebecca Kessler: Direct Mail Manager - March 2018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Elizabeth Maziarz: Seasonal Acquisition Mail Processing - August 2018</a:t>
            </a:r>
          </a:p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b="1"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Advancement Services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Leslie Rabbitt: Advancement Services Manager - September 2016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Teresa Pitts: Donor Direct Application Analyst - February 2018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Ashley Martin: Advancement Services Coordinator - April 2018</a:t>
            </a:r>
          </a:p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b="1"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Admin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19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Regina Gumina: Administrative Assistant - August 2018</a:t>
            </a:r>
          </a:p>
        </p:txBody>
      </p:sp>
      <p:pic>
        <p:nvPicPr>
          <p:cNvPr id="30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My Contact Info…"/>
          <p:cNvSpPr txBox="1"/>
          <p:nvPr/>
        </p:nvSpPr>
        <p:spPr>
          <a:xfrm>
            <a:off x="1966041" y="2127249"/>
            <a:ext cx="6443477" cy="336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4400" u="sng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My Contact Info</a:t>
            </a:r>
          </a:p>
          <a:p>
            <a:pPr>
              <a:defRPr b="1" sz="4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Scott F. Brown</a:t>
            </a:r>
          </a:p>
          <a:p>
            <a:pPr>
              <a:defRPr b="1" sz="4400">
                <a:solidFill>
                  <a:srgbClr val="00494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u="sng"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sfbrown@ewtn.com</a:t>
            </a:r>
          </a:p>
          <a:p>
            <a:pPr>
              <a:defRPr b="1" sz="4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443.812.5884</a:t>
            </a:r>
          </a:p>
          <a:p>
            <a:pPr>
              <a:defRPr b="1" sz="4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205.278.8470</a:t>
            </a:r>
          </a:p>
        </p:txBody>
      </p:sp>
      <p:pic>
        <p:nvPicPr>
          <p:cNvPr id="31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Questions and Answers"/>
          <p:cNvSpPr txBox="1"/>
          <p:nvPr/>
        </p:nvSpPr>
        <p:spPr>
          <a:xfrm>
            <a:off x="1858261" y="2976066"/>
            <a:ext cx="644347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4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Questions and Answers</a:t>
            </a:r>
          </a:p>
        </p:txBody>
      </p:sp>
      <p:pic>
        <p:nvPicPr>
          <p:cNvPr id="31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EWTN Radio Conference…"/>
          <p:cNvSpPr txBox="1"/>
          <p:nvPr/>
        </p:nvSpPr>
        <p:spPr>
          <a:xfrm>
            <a:off x="482600" y="2336799"/>
            <a:ext cx="9194800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6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EWTN Radio Conference</a:t>
            </a:r>
          </a:p>
          <a:p>
            <a:pPr>
              <a:defRPr b="1" sz="64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Mission Advancement</a:t>
            </a:r>
          </a:p>
        </p:txBody>
      </p:sp>
      <p:pic>
        <p:nvPicPr>
          <p:cNvPr id="3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November 2018"/>
          <p:cNvSpPr txBox="1"/>
          <p:nvPr/>
        </p:nvSpPr>
        <p:spPr>
          <a:xfrm>
            <a:off x="3677959" y="5548681"/>
            <a:ext cx="280408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November 2018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ystems Status: Stabilize (Donor Direct/Leslie Rabbitt/IS)"/>
          <p:cNvSpPr txBox="1"/>
          <p:nvPr/>
        </p:nvSpPr>
        <p:spPr>
          <a:xfrm>
            <a:off x="787399" y="1708150"/>
            <a:ext cx="972770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Systems Status:</a:t>
            </a:r>
            <a:r>
              <a:rPr b="0"/>
              <a:t> </a:t>
            </a:r>
            <a:r>
              <a:rPr>
                <a:solidFill>
                  <a:srgbClr val="000000"/>
                </a:solidFill>
              </a:rPr>
              <a:t>Stabilize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b="0" sz="2000">
                <a:solidFill>
                  <a:srgbClr val="000000"/>
                </a:solidFill>
              </a:rPr>
              <a:t>(Donor Direct/Leslie Rabbitt/IS)</a:t>
            </a:r>
          </a:p>
        </p:txBody>
      </p:sp>
      <p:pic>
        <p:nvPicPr>
          <p:cNvPr id="32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Circle"/>
          <p:cNvSpPr/>
          <p:nvPr/>
        </p:nvSpPr>
        <p:spPr>
          <a:xfrm>
            <a:off x="242044" y="1733550"/>
            <a:ext cx="428725" cy="431800"/>
          </a:xfrm>
          <a:prstGeom prst="ellipse">
            <a:avLst/>
          </a:prstGeom>
          <a:solidFill>
            <a:srgbClr val="FF2600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51D4DE"/>
                </a:solidFill>
              </a:defRPr>
            </a:pPr>
          </a:p>
        </p:txBody>
      </p:sp>
      <p:sp>
        <p:nvSpPr>
          <p:cNvPr id="330" name="DD Major Gift User Functionality…"/>
          <p:cNvSpPr txBox="1"/>
          <p:nvPr/>
        </p:nvSpPr>
        <p:spPr>
          <a:xfrm>
            <a:off x="1225550" y="2557779"/>
            <a:ext cx="866512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228600" indent="-228600" algn="l">
              <a:spcBef>
                <a:spcPts val="1400"/>
              </a:spcBef>
              <a:buSzPct val="100000"/>
              <a:buChar char="•"/>
              <a:defRPr b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DD Major Gift User Functionality</a:t>
            </a:r>
          </a:p>
          <a:p>
            <a:pPr marL="228600" indent="-228600" algn="l">
              <a:spcBef>
                <a:spcPts val="1400"/>
              </a:spcBef>
              <a:buSzPct val="100000"/>
              <a:buChar char="•"/>
              <a:defRPr b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List Management for Fundraising</a:t>
            </a:r>
          </a:p>
          <a:p>
            <a:pPr marL="228600" indent="-228600" algn="l">
              <a:spcBef>
                <a:spcPts val="1400"/>
              </a:spcBef>
              <a:buSzPct val="100000"/>
              <a:buChar char="•"/>
              <a:defRPr b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DD Enterprise Deployment </a:t>
            </a:r>
            <a:r>
              <a:rPr b="0" sz="1800"/>
              <a:t>(Exchange/GP/Viewer Services)</a:t>
            </a:r>
            <a:endParaRPr b="0" sz="1800"/>
          </a:p>
          <a:p>
            <a:pPr marL="228600" indent="-228600" algn="l">
              <a:lnSpc>
                <a:spcPct val="120000"/>
              </a:lnSpc>
              <a:spcBef>
                <a:spcPts val="1400"/>
              </a:spcBef>
              <a:buSzPct val="100000"/>
              <a:buChar char="•"/>
              <a:defRPr b="1"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DD Digital Fundraising </a:t>
            </a:r>
            <a:r>
              <a:rPr b="0" sz="1800"/>
              <a:t>(Ease Use/Flexibility/Deployment/Measures)</a:t>
            </a:r>
          </a:p>
        </p:txBody>
      </p:sp>
      <p:sp>
        <p:nvSpPr>
          <p:cNvPr id="331" name="Circle"/>
          <p:cNvSpPr/>
          <p:nvPr/>
        </p:nvSpPr>
        <p:spPr>
          <a:xfrm>
            <a:off x="902444" y="2545705"/>
            <a:ext cx="428725" cy="431801"/>
          </a:xfrm>
          <a:prstGeom prst="ellipse">
            <a:avLst/>
          </a:prstGeom>
          <a:solidFill>
            <a:srgbClr val="FFFB00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51D4DE"/>
                </a:solidFill>
              </a:defRPr>
            </a:pPr>
          </a:p>
        </p:txBody>
      </p:sp>
      <p:sp>
        <p:nvSpPr>
          <p:cNvPr id="332" name="Circle"/>
          <p:cNvSpPr/>
          <p:nvPr/>
        </p:nvSpPr>
        <p:spPr>
          <a:xfrm>
            <a:off x="902444" y="3129905"/>
            <a:ext cx="428725" cy="431801"/>
          </a:xfrm>
          <a:prstGeom prst="ellipse">
            <a:avLst/>
          </a:prstGeom>
          <a:solidFill>
            <a:srgbClr val="FFFB00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51D4DE"/>
                </a:solidFill>
              </a:defRPr>
            </a:pPr>
          </a:p>
        </p:txBody>
      </p:sp>
      <p:sp>
        <p:nvSpPr>
          <p:cNvPr id="333" name="Circle"/>
          <p:cNvSpPr/>
          <p:nvPr/>
        </p:nvSpPr>
        <p:spPr>
          <a:xfrm>
            <a:off x="902444" y="3714105"/>
            <a:ext cx="428725" cy="431801"/>
          </a:xfrm>
          <a:prstGeom prst="ellipse">
            <a:avLst/>
          </a:prstGeom>
          <a:solidFill>
            <a:srgbClr val="FF2600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51D4DE"/>
                </a:solidFill>
              </a:defRPr>
            </a:pPr>
          </a:p>
        </p:txBody>
      </p:sp>
      <p:sp>
        <p:nvSpPr>
          <p:cNvPr id="334" name="Circle"/>
          <p:cNvSpPr/>
          <p:nvPr/>
        </p:nvSpPr>
        <p:spPr>
          <a:xfrm>
            <a:off x="902444" y="4298305"/>
            <a:ext cx="428725" cy="431801"/>
          </a:xfrm>
          <a:prstGeom prst="ellipse">
            <a:avLst/>
          </a:prstGeom>
          <a:solidFill>
            <a:srgbClr val="FF2600"/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51D4DE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4"/>
      <p:bldP build="whole" bldLvl="1" animBg="1" rev="0" advAuto="0" spid="334" grpId="5"/>
      <p:bldP build="whole" bldLvl="1" animBg="1" rev="0" advAuto="0" spid="332" grpId="3"/>
      <p:bldP build="whole" bldLvl="1" animBg="1" rev="0" advAuto="0" spid="331" grpId="2"/>
      <p:bldP build="p" bldLvl="5" animBg="1" rev="0" advAuto="0" spid="3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What we’ll cover today"/>
          <p:cNvSpPr txBox="1"/>
          <p:nvPr/>
        </p:nvSpPr>
        <p:spPr>
          <a:xfrm>
            <a:off x="1991298" y="153993"/>
            <a:ext cx="658334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4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What we’ll cover today</a:t>
            </a:r>
          </a:p>
        </p:txBody>
      </p:sp>
      <p:sp>
        <p:nvSpPr>
          <p:cNvPr id="145" name="EWTN Mission Advancement Overview…"/>
          <p:cNvSpPr txBox="1"/>
          <p:nvPr/>
        </p:nvSpPr>
        <p:spPr>
          <a:xfrm>
            <a:off x="1581909" y="965523"/>
            <a:ext cx="8079696" cy="624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EWTN Mission Advancement Overview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Points to Ponder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1: Start With Why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2: Who is your fundraiser?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3: Brand and Message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4: God’s Providence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5: Simplified Gift Cycle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6: Simplified Integrated Fundraising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7: Tools</a:t>
            </a:r>
          </a:p>
          <a:p>
            <a:pPr lvl="2" marL="1032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Point 8: The Magic Fundraising Silver Bullet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sz="27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Q&amp;A</a:t>
            </a:r>
          </a:p>
        </p:txBody>
      </p:sp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000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1000"/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1000"/>
                                        <p:tgtEl>
                                          <p:spTgt spid="1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creen Shot 2018-10-03 at 9.54.34 AM.png" descr="Screen Shot 2018-10-03 at 9.54.34 AM.png"/>
          <p:cNvPicPr>
            <a:picLocks noChangeAspect="1"/>
          </p:cNvPicPr>
          <p:nvPr/>
        </p:nvPicPr>
        <p:blipFill>
          <a:blip r:embed="rId3">
            <a:alphaModFix amt="15231"/>
            <a:extLst/>
          </a:blip>
          <a:stretch>
            <a:fillRect/>
          </a:stretch>
        </p:blipFill>
        <p:spPr>
          <a:xfrm>
            <a:off x="380086" y="1413275"/>
            <a:ext cx="9132928" cy="582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Mission Advancement Programs"/>
          <p:cNvSpPr txBox="1"/>
          <p:nvPr/>
        </p:nvSpPr>
        <p:spPr>
          <a:xfrm>
            <a:off x="2038349" y="450850"/>
            <a:ext cx="744355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Mission Advancement Programs</a:t>
            </a:r>
          </a:p>
        </p:txBody>
      </p:sp>
      <p:sp>
        <p:nvSpPr>
          <p:cNvPr id="151" name="Direct Mail…"/>
          <p:cNvSpPr txBox="1"/>
          <p:nvPr/>
        </p:nvSpPr>
        <p:spPr>
          <a:xfrm>
            <a:off x="510174" y="2044699"/>
            <a:ext cx="9139652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584200">
              <a:spcBef>
                <a:spcPts val="100"/>
              </a:spcBef>
              <a:defRPr b="1"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Direct Mail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b="1"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Appeals</a:t>
            </a:r>
          </a:p>
          <a:p>
            <a:pPr lvl="2" marL="1012657" indent="-250657" algn="l" defTabSz="584200">
              <a:spcBef>
                <a:spcPts val="100"/>
              </a:spcBef>
              <a:buSzPct val="100000"/>
              <a:buChar char="•"/>
              <a:defRPr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Mailed monthly to 150,000 current active donors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Newsletters</a:t>
            </a:r>
            <a:endParaRPr b="1"/>
          </a:p>
          <a:p>
            <a:pPr lvl="2" marL="1012657" indent="-250657" algn="l" defTabSz="584200">
              <a:spcBef>
                <a:spcPts val="100"/>
              </a:spcBef>
              <a:buSzPct val="100000"/>
              <a:buChar char="•"/>
              <a:defRPr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Mailed monthly to 200,000 current active donors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b="1"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New Donor Acquisitions</a:t>
            </a:r>
          </a:p>
          <a:p>
            <a:pPr lvl="2" marL="1012657" indent="-250657" algn="l" defTabSz="584200">
              <a:spcBef>
                <a:spcPts val="100"/>
              </a:spcBef>
              <a:buSzPct val="100000"/>
              <a:buChar char="•"/>
              <a:defRPr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Mailed Semi-annually to 400,000 homes from purchased lists</a:t>
            </a:r>
          </a:p>
        </p:txBody>
      </p:sp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1000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1000"/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2"/>
      <p:bldP build="p" bldLvl="5" animBg="1" rev="0" advAuto="0" spid="1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ission Advancement Programs"/>
          <p:cNvSpPr txBox="1"/>
          <p:nvPr/>
        </p:nvSpPr>
        <p:spPr>
          <a:xfrm>
            <a:off x="2038349" y="450850"/>
            <a:ext cx="60833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Mission Advancement Programs</a:t>
            </a:r>
          </a:p>
        </p:txBody>
      </p:sp>
      <p:sp>
        <p:nvSpPr>
          <p:cNvPr id="158" name="On Air Appeals…"/>
          <p:cNvSpPr txBox="1"/>
          <p:nvPr/>
        </p:nvSpPr>
        <p:spPr>
          <a:xfrm>
            <a:off x="714955" y="1441125"/>
            <a:ext cx="9139651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584200">
              <a:spcBef>
                <a:spcPts val="100"/>
              </a:spcBef>
              <a:defRPr b="1"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On Air Appeals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Video Spot airing 8-12 times per day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January - November: Impact Testimonial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2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December: Thank You and Year End Accomplishments featuring Michael Warsaw and Fr. Joseph</a:t>
            </a:r>
          </a:p>
        </p:txBody>
      </p:sp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ComingHome.mp4" descr="ComingHome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13295" y="3785119"/>
            <a:ext cx="6618875" cy="3723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512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4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  <p:bldLst>
      <p:bldP build="p" bldLvl="5" animBg="1" rev="0" advAuto="0" spid="158" grpId="1"/>
      <p:bldP build="whole" bldLvl="1" animBg="1" rev="0" advAuto="0" spid="16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Online…"/>
          <p:cNvSpPr txBox="1"/>
          <p:nvPr/>
        </p:nvSpPr>
        <p:spPr>
          <a:xfrm>
            <a:off x="510174" y="1518865"/>
            <a:ext cx="9139652" cy="266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584200">
              <a:spcBef>
                <a:spcPts val="100"/>
              </a:spcBef>
              <a:defRPr b="1" sz="27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Online</a:t>
            </a:r>
          </a:p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sz="25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Weekly Email Appeal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25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Sent to ~125,000 subscribers of Wings e-newsletter</a:t>
            </a:r>
          </a:p>
          <a:p>
            <a:pPr lvl="1" marL="631657" indent="-250657" algn="l" defTabSz="584200">
              <a:spcBef>
                <a:spcPts val="100"/>
              </a:spcBef>
              <a:buSzPct val="100000"/>
              <a:buChar char="•"/>
              <a:defRPr sz="25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Follows messaging of OnAir Spots</a:t>
            </a:r>
          </a:p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sz="25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Donate buttons on website, social media posts and newsletters</a:t>
            </a:r>
          </a:p>
          <a:p>
            <a:pPr marL="250657" indent="-250657" algn="l" defTabSz="584200">
              <a:spcBef>
                <a:spcPts val="100"/>
              </a:spcBef>
              <a:buSzPct val="100000"/>
              <a:buChar char="•"/>
              <a:defRPr sz="25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NextAfter Digital Initiative launched in July</a:t>
            </a:r>
          </a:p>
        </p:txBody>
      </p:sp>
      <p:sp>
        <p:nvSpPr>
          <p:cNvPr id="166" name="Mission Advancement Programs"/>
          <p:cNvSpPr txBox="1"/>
          <p:nvPr/>
        </p:nvSpPr>
        <p:spPr>
          <a:xfrm>
            <a:off x="2038349" y="450850"/>
            <a:ext cx="60833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Mission Advancement Programs</a:t>
            </a:r>
          </a:p>
        </p:txBody>
      </p:sp>
      <p:pic>
        <p:nvPicPr>
          <p:cNvPr id="16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creen Shot 2018-10-03 at 10.21.27 AM.png" descr="Screen Shot 2018-10-03 at 10.21.27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4345830"/>
            <a:ext cx="10160001" cy="3252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  <p:bldP build="whole" bldLvl="1" animBg="1" rev="0" advAuto="0" spid="16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Table"/>
          <p:cNvGraphicFramePr/>
          <p:nvPr/>
        </p:nvGraphicFramePr>
        <p:xfrm>
          <a:off x="989346" y="4598127"/>
          <a:ext cx="2540001" cy="385048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270000"/>
                <a:gridCol w="1270000"/>
              </a:tblGrid>
              <a:tr h="350043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Region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MAO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Northeast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Final Interview 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Midwest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David Amirault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Southeast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Maria Vickroy-Peralta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Western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Cathleen Collins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South Central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Late FY2019 or FY2020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74" name="Mission Advancement Programs"/>
          <p:cNvSpPr txBox="1"/>
          <p:nvPr/>
        </p:nvSpPr>
        <p:spPr>
          <a:xfrm>
            <a:off x="1948415" y="450850"/>
            <a:ext cx="972770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Mission Advancement Programs</a:t>
            </a:r>
          </a:p>
        </p:txBody>
      </p:sp>
      <p:pic>
        <p:nvPicPr>
          <p:cNvPr id="17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" name="Group"/>
          <p:cNvGrpSpPr/>
          <p:nvPr/>
        </p:nvGrpSpPr>
        <p:grpSpPr>
          <a:xfrm>
            <a:off x="745453" y="1554837"/>
            <a:ext cx="3027787" cy="2390153"/>
            <a:chOff x="0" y="0"/>
            <a:chExt cx="3027785" cy="2390152"/>
          </a:xfrm>
        </p:grpSpPr>
        <p:sp>
          <p:nvSpPr>
            <p:cNvPr id="177" name="Major Gifts"/>
            <p:cNvSpPr txBox="1"/>
            <p:nvPr/>
          </p:nvSpPr>
          <p:spPr>
            <a:xfrm>
              <a:off x="-1" y="0"/>
              <a:ext cx="1965287" cy="655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Major Gifts</a:t>
              </a:r>
            </a:p>
          </p:txBody>
        </p:sp>
        <p:sp>
          <p:nvSpPr>
            <p:cNvPr id="178" name="Mission Advancement Officers actively working portfolios of 125-150 current donors and prospecting"/>
            <p:cNvSpPr txBox="1"/>
            <p:nvPr/>
          </p:nvSpPr>
          <p:spPr>
            <a:xfrm>
              <a:off x="12058" y="687581"/>
              <a:ext cx="3015728" cy="17025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190500" indent="-190500" algn="l">
                <a:spcBef>
                  <a:spcPts val="1300"/>
                </a:spcBef>
                <a:buSzPct val="100000"/>
                <a:buChar char="•"/>
                <a:defRPr sz="1900"/>
              </a:lvl1pPr>
            </a:lstStyle>
            <a:p>
              <a:pPr/>
              <a:r>
                <a:t>Mission Advancement Officers actively working portfolios of 125-150 current donors and prospecting</a:t>
              </a:r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3922926" y="1233291"/>
            <a:ext cx="6152343" cy="3844673"/>
            <a:chOff x="0" y="0"/>
            <a:chExt cx="6152342" cy="3844672"/>
          </a:xfrm>
        </p:grpSpPr>
        <p:pic>
          <p:nvPicPr>
            <p:cNvPr id="180" name="US_Outline_Map.gif" descr="US_Outline_Map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152343" cy="3844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Circle"/>
            <p:cNvSpPr/>
            <p:nvPr/>
          </p:nvSpPr>
          <p:spPr>
            <a:xfrm>
              <a:off x="510614" y="1338675"/>
              <a:ext cx="428725" cy="431801"/>
            </a:xfrm>
            <a:prstGeom prst="ellipse">
              <a:avLst/>
            </a:prstGeom>
            <a:solidFill>
              <a:schemeClr val="accent3">
                <a:satOff val="-6373"/>
                <a:lumOff val="-10823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51D4DE"/>
                  </a:solidFill>
                </a:defRPr>
              </a:pPr>
            </a:p>
          </p:txBody>
        </p:sp>
        <p:sp>
          <p:nvSpPr>
            <p:cNvPr id="182" name="Circle"/>
            <p:cNvSpPr/>
            <p:nvPr/>
          </p:nvSpPr>
          <p:spPr>
            <a:xfrm>
              <a:off x="4409058" y="2287783"/>
              <a:ext cx="428725" cy="431801"/>
            </a:xfrm>
            <a:prstGeom prst="ellipse">
              <a:avLst/>
            </a:prstGeom>
            <a:solidFill>
              <a:schemeClr val="accent3">
                <a:satOff val="-6373"/>
                <a:lumOff val="-10823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51D4DE"/>
                  </a:solidFill>
                </a:defRPr>
              </a:pPr>
            </a:p>
          </p:txBody>
        </p:sp>
        <p:sp>
          <p:nvSpPr>
            <p:cNvPr id="183" name="Circle"/>
            <p:cNvSpPr/>
            <p:nvPr/>
          </p:nvSpPr>
          <p:spPr>
            <a:xfrm>
              <a:off x="5009583" y="1046907"/>
              <a:ext cx="428725" cy="431801"/>
            </a:xfrm>
            <a:prstGeom prst="ellipse">
              <a:avLst/>
            </a:prstGeom>
            <a:solidFill>
              <a:srgbClr val="FEFF23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51D4DE"/>
                  </a:solidFill>
                </a:defRPr>
              </a:pPr>
            </a:p>
          </p:txBody>
        </p:sp>
        <p:sp>
          <p:nvSpPr>
            <p:cNvPr id="184" name="Circle"/>
            <p:cNvSpPr/>
            <p:nvPr/>
          </p:nvSpPr>
          <p:spPr>
            <a:xfrm>
              <a:off x="2247301" y="2287783"/>
              <a:ext cx="428725" cy="431801"/>
            </a:xfrm>
            <a:prstGeom prst="ellipse">
              <a:avLst/>
            </a:prstGeom>
            <a:solidFill>
              <a:srgbClr val="FF281E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51D4DE"/>
                  </a:solidFill>
                </a:defRPr>
              </a:pPr>
            </a:p>
          </p:txBody>
        </p:sp>
        <p:sp>
          <p:nvSpPr>
            <p:cNvPr id="185" name="Circle"/>
            <p:cNvSpPr/>
            <p:nvPr/>
          </p:nvSpPr>
          <p:spPr>
            <a:xfrm>
              <a:off x="3094255" y="1215598"/>
              <a:ext cx="428725" cy="431801"/>
            </a:xfrm>
            <a:prstGeom prst="ellipse">
              <a:avLst/>
            </a:prstGeom>
            <a:solidFill>
              <a:schemeClr val="accent3">
                <a:satOff val="-6373"/>
                <a:lumOff val="-10823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51D4DE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3"/>
      <p:bldP build="whole" bldLvl="1" animBg="1" rev="0" advAuto="0" spid="186" grpId="2"/>
      <p:bldP build="whole" bldLvl="1" animBg="1" rev="0" advAuto="0" spid="17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Messages from EWTN Viewers/Listeners"/>
          <p:cNvSpPr txBox="1"/>
          <p:nvPr/>
        </p:nvSpPr>
        <p:spPr>
          <a:xfrm>
            <a:off x="787399" y="1628139"/>
            <a:ext cx="896855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0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Messages from EWTN Viewers/Listeners</a:t>
            </a:r>
          </a:p>
        </p:txBody>
      </p:sp>
      <p:sp>
        <p:nvSpPr>
          <p:cNvPr id="191" name="A refuge for those of us who spend a lot of time in our cars…"/>
          <p:cNvSpPr txBox="1"/>
          <p:nvPr/>
        </p:nvSpPr>
        <p:spPr>
          <a:xfrm>
            <a:off x="838725" y="2410113"/>
            <a:ext cx="9139652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marL="651710" indent="-270710" algn="l">
              <a:spcBef>
                <a:spcPts val="1400"/>
              </a:spcBef>
              <a:buSzPct val="100000"/>
              <a:buChar char="•"/>
              <a:defRPr i="1" sz="2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 refuge for those of us who spend a lot of time in our cars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i="1" sz="2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 oasis from the noise of our culture</a:t>
            </a:r>
          </a:p>
          <a:p>
            <a:pPr lvl="1" marL="651710" indent="-270710" algn="l">
              <a:spcBef>
                <a:spcPts val="1400"/>
              </a:spcBef>
              <a:buSzPct val="100000"/>
              <a:buChar char="•"/>
              <a:defRPr i="1" sz="2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Thank you for the great work that you do every day</a:t>
            </a:r>
          </a:p>
        </p:txBody>
      </p:sp>
      <p:pic>
        <p:nvPicPr>
          <p:cNvPr id="19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oint 1: Start with Why"/>
          <p:cNvSpPr txBox="1"/>
          <p:nvPr/>
        </p:nvSpPr>
        <p:spPr>
          <a:xfrm>
            <a:off x="1875971" y="406400"/>
            <a:ext cx="814029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b="1" sz="3600">
                <a:solidFill>
                  <a:srgbClr val="AE2B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Point 1: Start with Why</a:t>
            </a:r>
          </a:p>
        </p:txBody>
      </p:sp>
      <p:sp>
        <p:nvSpPr>
          <p:cNvPr id="196" name="“People don’t buy what you do,…"/>
          <p:cNvSpPr txBox="1"/>
          <p:nvPr/>
        </p:nvSpPr>
        <p:spPr>
          <a:xfrm>
            <a:off x="510174" y="1758552"/>
            <a:ext cx="9139652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228600">
              <a:spcBef>
                <a:spcPts val="1400"/>
              </a:spcBef>
              <a:defRPr i="1" sz="33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“People don’t buy what you do,</a:t>
            </a:r>
          </a:p>
          <a:p>
            <a:pPr lvl="1" indent="228600">
              <a:spcBef>
                <a:spcPts val="1400"/>
              </a:spcBef>
              <a:defRPr i="1" sz="33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they buy why you do it”</a:t>
            </a:r>
          </a:p>
          <a:p>
            <a:pPr lvl="1" indent="228600">
              <a:spcBef>
                <a:spcPts val="1400"/>
              </a:spcBef>
              <a:defRPr i="1" sz="33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lvl="1" indent="228600" algn="r">
              <a:spcBef>
                <a:spcPts val="1400"/>
              </a:spcBef>
              <a:defRPr i="1" sz="33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Simon Sinek, 2009</a:t>
            </a:r>
          </a:p>
          <a:p>
            <a:pPr lvl="1" indent="228600" algn="r">
              <a:spcBef>
                <a:spcPts val="1400"/>
              </a:spcBef>
              <a:defRPr i="1" sz="33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Ted Talk:  How Great Leaders Inspire Action</a:t>
            </a:r>
          </a:p>
        </p:txBody>
      </p:sp>
      <p:pic>
        <p:nvPicPr>
          <p:cNvPr id="19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40499" t="31373" r="45999" b="44999"/>
          <a:stretch>
            <a:fillRect/>
          </a:stretch>
        </p:blipFill>
        <p:spPr>
          <a:xfrm>
            <a:off x="779462" y="0"/>
            <a:ext cx="776288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2325" t="17359" r="0" b="14582"/>
          <a:stretch>
            <a:fillRect/>
          </a:stretch>
        </p:blipFill>
        <p:spPr>
          <a:xfrm>
            <a:off x="7799387" y="6565900"/>
            <a:ext cx="173355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Blank">
  <a:themeElements>
    <a:clrScheme name="Blank">
      <a:dk1>
        <a:srgbClr val="C7DEDB"/>
      </a:dk1>
      <a:lt1>
        <a:srgbClr val="DE172D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E2B2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1D4DE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DE172D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E2B2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1D4DE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DE172D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